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6" name="PlaceHolder 2"/>
          <p:cNvSpPr>
            <a:spLocks noGrp="1"/>
          </p:cNvSpPr>
          <p:nvPr>
            <p:ph type="body"/>
          </p:nvPr>
        </p:nvSpPr>
        <p:spPr>
          <a:xfrm>
            <a:off x="609480" y="1604520"/>
            <a:ext cx="10972440" cy="1896840"/>
          </a:xfrm>
          <a:prstGeom prst="rect">
            <a:avLst/>
          </a:prstGeom>
        </p:spPr>
        <p:txBody>
          <a:bodyPr lIns="0" rIns="0" tIns="0" bIns="0">
            <a:normAutofit/>
          </a:bodyPr>
          <a:p>
            <a:endParaRPr b="0" lang="hr-HR" sz="3200" spc="-1" strike="noStrike">
              <a:latin typeface="Arial"/>
            </a:endParaRPr>
          </a:p>
        </p:txBody>
      </p:sp>
      <p:sp>
        <p:nvSpPr>
          <p:cNvPr id="47" name="PlaceHolder 3"/>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9"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50"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51"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
        <p:nvSpPr>
          <p:cNvPr id="52" name="PlaceHolder 5"/>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54" name="PlaceHolder 2"/>
          <p:cNvSpPr>
            <a:spLocks noGrp="1"/>
          </p:cNvSpPr>
          <p:nvPr>
            <p:ph type="body"/>
          </p:nvPr>
        </p:nvSpPr>
        <p:spPr>
          <a:xfrm>
            <a:off x="609480" y="1604520"/>
            <a:ext cx="3533040" cy="1896840"/>
          </a:xfrm>
          <a:prstGeom prst="rect">
            <a:avLst/>
          </a:prstGeom>
        </p:spPr>
        <p:txBody>
          <a:bodyPr lIns="0" rIns="0" tIns="0" bIns="0">
            <a:normAutofit/>
          </a:bodyPr>
          <a:p>
            <a:endParaRPr b="0" lang="hr-HR" sz="3200" spc="-1" strike="noStrike">
              <a:latin typeface="Arial"/>
            </a:endParaRPr>
          </a:p>
        </p:txBody>
      </p:sp>
      <p:sp>
        <p:nvSpPr>
          <p:cNvPr id="55" name="PlaceHolder 3"/>
          <p:cNvSpPr>
            <a:spLocks noGrp="1"/>
          </p:cNvSpPr>
          <p:nvPr>
            <p:ph type="body"/>
          </p:nvPr>
        </p:nvSpPr>
        <p:spPr>
          <a:xfrm>
            <a:off x="4319640" y="1604520"/>
            <a:ext cx="3533040" cy="1896840"/>
          </a:xfrm>
          <a:prstGeom prst="rect">
            <a:avLst/>
          </a:prstGeom>
        </p:spPr>
        <p:txBody>
          <a:bodyPr lIns="0" rIns="0" tIns="0" bIns="0">
            <a:normAutofit/>
          </a:bodyPr>
          <a:p>
            <a:endParaRPr b="0" lang="hr-HR" sz="3200" spc="-1" strike="noStrike">
              <a:latin typeface="Arial"/>
            </a:endParaRPr>
          </a:p>
        </p:txBody>
      </p:sp>
      <p:sp>
        <p:nvSpPr>
          <p:cNvPr id="56" name="PlaceHolder 4"/>
          <p:cNvSpPr>
            <a:spLocks noGrp="1"/>
          </p:cNvSpPr>
          <p:nvPr>
            <p:ph type="body"/>
          </p:nvPr>
        </p:nvSpPr>
        <p:spPr>
          <a:xfrm>
            <a:off x="8029800" y="1604520"/>
            <a:ext cx="3533040" cy="1896840"/>
          </a:xfrm>
          <a:prstGeom prst="rect">
            <a:avLst/>
          </a:prstGeom>
        </p:spPr>
        <p:txBody>
          <a:bodyPr lIns="0" rIns="0" tIns="0" bIns="0">
            <a:normAutofit/>
          </a:bodyPr>
          <a:p>
            <a:endParaRPr b="0" lang="hr-HR" sz="3200" spc="-1" strike="noStrike">
              <a:latin typeface="Arial"/>
            </a:endParaRPr>
          </a:p>
        </p:txBody>
      </p:sp>
      <p:sp>
        <p:nvSpPr>
          <p:cNvPr id="57" name="PlaceHolder 5"/>
          <p:cNvSpPr>
            <a:spLocks noGrp="1"/>
          </p:cNvSpPr>
          <p:nvPr>
            <p:ph type="body"/>
          </p:nvPr>
        </p:nvSpPr>
        <p:spPr>
          <a:xfrm>
            <a:off x="609480" y="3682080"/>
            <a:ext cx="3533040" cy="1896840"/>
          </a:xfrm>
          <a:prstGeom prst="rect">
            <a:avLst/>
          </a:prstGeom>
        </p:spPr>
        <p:txBody>
          <a:bodyPr lIns="0" rIns="0" tIns="0" bIns="0">
            <a:normAutofit/>
          </a:bodyPr>
          <a:p>
            <a:endParaRPr b="0" lang="hr-HR" sz="3200" spc="-1" strike="noStrike">
              <a:latin typeface="Arial"/>
            </a:endParaRPr>
          </a:p>
        </p:txBody>
      </p:sp>
      <p:sp>
        <p:nvSpPr>
          <p:cNvPr id="58" name="PlaceHolder 6"/>
          <p:cNvSpPr>
            <a:spLocks noGrp="1"/>
          </p:cNvSpPr>
          <p:nvPr>
            <p:ph type="body"/>
          </p:nvPr>
        </p:nvSpPr>
        <p:spPr>
          <a:xfrm>
            <a:off x="4319640" y="3682080"/>
            <a:ext cx="3533040" cy="1896840"/>
          </a:xfrm>
          <a:prstGeom prst="rect">
            <a:avLst/>
          </a:prstGeom>
        </p:spPr>
        <p:txBody>
          <a:bodyPr lIns="0" rIns="0" tIns="0" bIns="0">
            <a:normAutofit/>
          </a:bodyPr>
          <a:p>
            <a:endParaRPr b="0" lang="hr-HR" sz="3200" spc="-1" strike="noStrike">
              <a:latin typeface="Arial"/>
            </a:endParaRPr>
          </a:p>
        </p:txBody>
      </p:sp>
      <p:sp>
        <p:nvSpPr>
          <p:cNvPr id="59" name="PlaceHolder 7"/>
          <p:cNvSpPr>
            <a:spLocks noGrp="1"/>
          </p:cNvSpPr>
          <p:nvPr>
            <p:ph type="body"/>
          </p:nvPr>
        </p:nvSpPr>
        <p:spPr>
          <a:xfrm>
            <a:off x="8029800" y="3682080"/>
            <a:ext cx="35330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74"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76" name="PlaceHolder 2"/>
          <p:cNvSpPr>
            <a:spLocks noGrp="1"/>
          </p:cNvSpPr>
          <p:nvPr>
            <p:ph type="body"/>
          </p:nvPr>
        </p:nvSpPr>
        <p:spPr>
          <a:xfrm>
            <a:off x="609480" y="1604520"/>
            <a:ext cx="109724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78"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79"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1"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83"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
        <p:nvSpPr>
          <p:cNvPr id="85"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25"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87"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88"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89" name="PlaceHolder 4"/>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91"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92"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93" name="PlaceHolder 4"/>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95" name="PlaceHolder 2"/>
          <p:cNvSpPr>
            <a:spLocks noGrp="1"/>
          </p:cNvSpPr>
          <p:nvPr>
            <p:ph type="body"/>
          </p:nvPr>
        </p:nvSpPr>
        <p:spPr>
          <a:xfrm>
            <a:off x="609480" y="1604520"/>
            <a:ext cx="10972440" cy="1896840"/>
          </a:xfrm>
          <a:prstGeom prst="rect">
            <a:avLst/>
          </a:prstGeom>
        </p:spPr>
        <p:txBody>
          <a:bodyPr lIns="0" rIns="0" tIns="0" bIns="0">
            <a:normAutofit/>
          </a:bodyPr>
          <a:p>
            <a:endParaRPr b="0" lang="hr-HR" sz="3200" spc="-1" strike="noStrike">
              <a:latin typeface="Arial"/>
            </a:endParaRPr>
          </a:p>
        </p:txBody>
      </p:sp>
      <p:sp>
        <p:nvSpPr>
          <p:cNvPr id="96" name="PlaceHolder 3"/>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98"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99"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00"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
        <p:nvSpPr>
          <p:cNvPr id="101" name="PlaceHolder 5"/>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03" name="PlaceHolder 2"/>
          <p:cNvSpPr>
            <a:spLocks noGrp="1"/>
          </p:cNvSpPr>
          <p:nvPr>
            <p:ph type="body"/>
          </p:nvPr>
        </p:nvSpPr>
        <p:spPr>
          <a:xfrm>
            <a:off x="609480" y="1604520"/>
            <a:ext cx="3533040" cy="1896840"/>
          </a:xfrm>
          <a:prstGeom prst="rect">
            <a:avLst/>
          </a:prstGeom>
        </p:spPr>
        <p:txBody>
          <a:bodyPr lIns="0" rIns="0" tIns="0" bIns="0">
            <a:normAutofit/>
          </a:bodyPr>
          <a:p>
            <a:endParaRPr b="0" lang="hr-HR" sz="3200" spc="-1" strike="noStrike">
              <a:latin typeface="Arial"/>
            </a:endParaRPr>
          </a:p>
        </p:txBody>
      </p:sp>
      <p:sp>
        <p:nvSpPr>
          <p:cNvPr id="104" name="PlaceHolder 3"/>
          <p:cNvSpPr>
            <a:spLocks noGrp="1"/>
          </p:cNvSpPr>
          <p:nvPr>
            <p:ph type="body"/>
          </p:nvPr>
        </p:nvSpPr>
        <p:spPr>
          <a:xfrm>
            <a:off x="4319640" y="1604520"/>
            <a:ext cx="3533040" cy="1896840"/>
          </a:xfrm>
          <a:prstGeom prst="rect">
            <a:avLst/>
          </a:prstGeom>
        </p:spPr>
        <p:txBody>
          <a:bodyPr lIns="0" rIns="0" tIns="0" bIns="0">
            <a:normAutofit/>
          </a:bodyPr>
          <a:p>
            <a:endParaRPr b="0" lang="hr-HR" sz="3200" spc="-1" strike="noStrike">
              <a:latin typeface="Arial"/>
            </a:endParaRPr>
          </a:p>
        </p:txBody>
      </p:sp>
      <p:sp>
        <p:nvSpPr>
          <p:cNvPr id="105" name="PlaceHolder 4"/>
          <p:cNvSpPr>
            <a:spLocks noGrp="1"/>
          </p:cNvSpPr>
          <p:nvPr>
            <p:ph type="body"/>
          </p:nvPr>
        </p:nvSpPr>
        <p:spPr>
          <a:xfrm>
            <a:off x="8029800" y="1604520"/>
            <a:ext cx="3533040" cy="1896840"/>
          </a:xfrm>
          <a:prstGeom prst="rect">
            <a:avLst/>
          </a:prstGeom>
        </p:spPr>
        <p:txBody>
          <a:bodyPr lIns="0" rIns="0" tIns="0" bIns="0">
            <a:normAutofit/>
          </a:bodyPr>
          <a:p>
            <a:endParaRPr b="0" lang="hr-HR" sz="3200" spc="-1" strike="noStrike">
              <a:latin typeface="Arial"/>
            </a:endParaRPr>
          </a:p>
        </p:txBody>
      </p:sp>
      <p:sp>
        <p:nvSpPr>
          <p:cNvPr id="106" name="PlaceHolder 5"/>
          <p:cNvSpPr>
            <a:spLocks noGrp="1"/>
          </p:cNvSpPr>
          <p:nvPr>
            <p:ph type="body"/>
          </p:nvPr>
        </p:nvSpPr>
        <p:spPr>
          <a:xfrm>
            <a:off x="609480" y="3682080"/>
            <a:ext cx="3533040" cy="1896840"/>
          </a:xfrm>
          <a:prstGeom prst="rect">
            <a:avLst/>
          </a:prstGeom>
        </p:spPr>
        <p:txBody>
          <a:bodyPr lIns="0" rIns="0" tIns="0" bIns="0">
            <a:normAutofit/>
          </a:bodyPr>
          <a:p>
            <a:endParaRPr b="0" lang="hr-HR" sz="3200" spc="-1" strike="noStrike">
              <a:latin typeface="Arial"/>
            </a:endParaRPr>
          </a:p>
        </p:txBody>
      </p:sp>
      <p:sp>
        <p:nvSpPr>
          <p:cNvPr id="107" name="PlaceHolder 6"/>
          <p:cNvSpPr>
            <a:spLocks noGrp="1"/>
          </p:cNvSpPr>
          <p:nvPr>
            <p:ph type="body"/>
          </p:nvPr>
        </p:nvSpPr>
        <p:spPr>
          <a:xfrm>
            <a:off x="4319640" y="3682080"/>
            <a:ext cx="3533040" cy="1896840"/>
          </a:xfrm>
          <a:prstGeom prst="rect">
            <a:avLst/>
          </a:prstGeom>
        </p:spPr>
        <p:txBody>
          <a:bodyPr lIns="0" rIns="0" tIns="0" bIns="0">
            <a:normAutofit/>
          </a:bodyPr>
          <a:p>
            <a:endParaRPr b="0" lang="hr-HR" sz="3200" spc="-1" strike="noStrike">
              <a:latin typeface="Arial"/>
            </a:endParaRPr>
          </a:p>
        </p:txBody>
      </p:sp>
      <p:sp>
        <p:nvSpPr>
          <p:cNvPr id="108" name="PlaceHolder 7"/>
          <p:cNvSpPr>
            <a:spLocks noGrp="1"/>
          </p:cNvSpPr>
          <p:nvPr>
            <p:ph type="body"/>
          </p:nvPr>
        </p:nvSpPr>
        <p:spPr>
          <a:xfrm>
            <a:off x="8029800" y="3682080"/>
            <a:ext cx="35330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23"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25" name="PlaceHolder 2"/>
          <p:cNvSpPr>
            <a:spLocks noGrp="1"/>
          </p:cNvSpPr>
          <p:nvPr>
            <p:ph type="body"/>
          </p:nvPr>
        </p:nvSpPr>
        <p:spPr>
          <a:xfrm>
            <a:off x="609480" y="1604520"/>
            <a:ext cx="109724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27"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128"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27" name="PlaceHolder 2"/>
          <p:cNvSpPr>
            <a:spLocks noGrp="1"/>
          </p:cNvSpPr>
          <p:nvPr>
            <p:ph type="body"/>
          </p:nvPr>
        </p:nvSpPr>
        <p:spPr>
          <a:xfrm>
            <a:off x="609480" y="1604520"/>
            <a:ext cx="109724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32"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33"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
        <p:nvSpPr>
          <p:cNvPr id="134"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36"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137"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38" name="PlaceHolder 4"/>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40"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41"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42" name="PlaceHolder 4"/>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44" name="PlaceHolder 2"/>
          <p:cNvSpPr>
            <a:spLocks noGrp="1"/>
          </p:cNvSpPr>
          <p:nvPr>
            <p:ph type="body"/>
          </p:nvPr>
        </p:nvSpPr>
        <p:spPr>
          <a:xfrm>
            <a:off x="609480" y="1604520"/>
            <a:ext cx="10972440" cy="1896840"/>
          </a:xfrm>
          <a:prstGeom prst="rect">
            <a:avLst/>
          </a:prstGeom>
        </p:spPr>
        <p:txBody>
          <a:bodyPr lIns="0" rIns="0" tIns="0" bIns="0">
            <a:normAutofit/>
          </a:bodyPr>
          <a:p>
            <a:endParaRPr b="0" lang="hr-HR" sz="3200" spc="-1" strike="noStrike">
              <a:latin typeface="Arial"/>
            </a:endParaRPr>
          </a:p>
        </p:txBody>
      </p:sp>
      <p:sp>
        <p:nvSpPr>
          <p:cNvPr id="145" name="PlaceHolder 3"/>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47"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48"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49"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
        <p:nvSpPr>
          <p:cNvPr id="150" name="PlaceHolder 5"/>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52" name="PlaceHolder 2"/>
          <p:cNvSpPr>
            <a:spLocks noGrp="1"/>
          </p:cNvSpPr>
          <p:nvPr>
            <p:ph type="body"/>
          </p:nvPr>
        </p:nvSpPr>
        <p:spPr>
          <a:xfrm>
            <a:off x="609480" y="1604520"/>
            <a:ext cx="3533040" cy="1896840"/>
          </a:xfrm>
          <a:prstGeom prst="rect">
            <a:avLst/>
          </a:prstGeom>
        </p:spPr>
        <p:txBody>
          <a:bodyPr lIns="0" rIns="0" tIns="0" bIns="0">
            <a:normAutofit/>
          </a:bodyPr>
          <a:p>
            <a:endParaRPr b="0" lang="hr-HR" sz="3200" spc="-1" strike="noStrike">
              <a:latin typeface="Arial"/>
            </a:endParaRPr>
          </a:p>
        </p:txBody>
      </p:sp>
      <p:sp>
        <p:nvSpPr>
          <p:cNvPr id="153" name="PlaceHolder 3"/>
          <p:cNvSpPr>
            <a:spLocks noGrp="1"/>
          </p:cNvSpPr>
          <p:nvPr>
            <p:ph type="body"/>
          </p:nvPr>
        </p:nvSpPr>
        <p:spPr>
          <a:xfrm>
            <a:off x="4319640" y="1604520"/>
            <a:ext cx="3533040" cy="1896840"/>
          </a:xfrm>
          <a:prstGeom prst="rect">
            <a:avLst/>
          </a:prstGeom>
        </p:spPr>
        <p:txBody>
          <a:bodyPr lIns="0" rIns="0" tIns="0" bIns="0">
            <a:normAutofit/>
          </a:bodyPr>
          <a:p>
            <a:endParaRPr b="0" lang="hr-HR" sz="3200" spc="-1" strike="noStrike">
              <a:latin typeface="Arial"/>
            </a:endParaRPr>
          </a:p>
        </p:txBody>
      </p:sp>
      <p:sp>
        <p:nvSpPr>
          <p:cNvPr id="154" name="PlaceHolder 4"/>
          <p:cNvSpPr>
            <a:spLocks noGrp="1"/>
          </p:cNvSpPr>
          <p:nvPr>
            <p:ph type="body"/>
          </p:nvPr>
        </p:nvSpPr>
        <p:spPr>
          <a:xfrm>
            <a:off x="8029800" y="1604520"/>
            <a:ext cx="3533040" cy="1896840"/>
          </a:xfrm>
          <a:prstGeom prst="rect">
            <a:avLst/>
          </a:prstGeom>
        </p:spPr>
        <p:txBody>
          <a:bodyPr lIns="0" rIns="0" tIns="0" bIns="0">
            <a:normAutofit/>
          </a:bodyPr>
          <a:p>
            <a:endParaRPr b="0" lang="hr-HR" sz="3200" spc="-1" strike="noStrike">
              <a:latin typeface="Arial"/>
            </a:endParaRPr>
          </a:p>
        </p:txBody>
      </p:sp>
      <p:sp>
        <p:nvSpPr>
          <p:cNvPr id="155" name="PlaceHolder 5"/>
          <p:cNvSpPr>
            <a:spLocks noGrp="1"/>
          </p:cNvSpPr>
          <p:nvPr>
            <p:ph type="body"/>
          </p:nvPr>
        </p:nvSpPr>
        <p:spPr>
          <a:xfrm>
            <a:off x="609480" y="3682080"/>
            <a:ext cx="3533040" cy="1896840"/>
          </a:xfrm>
          <a:prstGeom prst="rect">
            <a:avLst/>
          </a:prstGeom>
        </p:spPr>
        <p:txBody>
          <a:bodyPr lIns="0" rIns="0" tIns="0" bIns="0">
            <a:normAutofit/>
          </a:bodyPr>
          <a:p>
            <a:endParaRPr b="0" lang="hr-HR" sz="3200" spc="-1" strike="noStrike">
              <a:latin typeface="Arial"/>
            </a:endParaRPr>
          </a:p>
        </p:txBody>
      </p:sp>
      <p:sp>
        <p:nvSpPr>
          <p:cNvPr id="156" name="PlaceHolder 6"/>
          <p:cNvSpPr>
            <a:spLocks noGrp="1"/>
          </p:cNvSpPr>
          <p:nvPr>
            <p:ph type="body"/>
          </p:nvPr>
        </p:nvSpPr>
        <p:spPr>
          <a:xfrm>
            <a:off x="4319640" y="3682080"/>
            <a:ext cx="3533040" cy="1896840"/>
          </a:xfrm>
          <a:prstGeom prst="rect">
            <a:avLst/>
          </a:prstGeom>
        </p:spPr>
        <p:txBody>
          <a:bodyPr lIns="0" rIns="0" tIns="0" bIns="0">
            <a:normAutofit/>
          </a:bodyPr>
          <a:p>
            <a:endParaRPr b="0" lang="hr-HR" sz="3200" spc="-1" strike="noStrike">
              <a:latin typeface="Arial"/>
            </a:endParaRPr>
          </a:p>
        </p:txBody>
      </p:sp>
      <p:sp>
        <p:nvSpPr>
          <p:cNvPr id="157" name="PlaceHolder 7"/>
          <p:cNvSpPr>
            <a:spLocks noGrp="1"/>
          </p:cNvSpPr>
          <p:nvPr>
            <p:ph type="body"/>
          </p:nvPr>
        </p:nvSpPr>
        <p:spPr>
          <a:xfrm>
            <a:off x="8029800" y="3682080"/>
            <a:ext cx="35330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29"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30"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2"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34"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35"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
        <p:nvSpPr>
          <p:cNvPr id="36"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38"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39"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40" name="PlaceHolder 4"/>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2"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43"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44" name="PlaceHolder 4"/>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0" y="-8640"/>
            <a:ext cx="12189240" cy="6866640"/>
            <a:chOff x="0" y="-8640"/>
            <a:chExt cx="12189240" cy="6866640"/>
          </a:xfrm>
        </p:grpSpPr>
        <p:sp>
          <p:nvSpPr>
            <p:cNvPr id="1" name="Line 2"/>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2" name="Line 3"/>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3" name="CustomShape 4"/>
            <p:cNvSpPr/>
            <p:nvPr/>
          </p:nvSpPr>
          <p:spPr>
            <a:xfrm>
              <a:off x="9181440" y="-8640"/>
              <a:ext cx="3004560" cy="686376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4" name="CustomShape 5"/>
            <p:cNvSpPr/>
            <p:nvPr/>
          </p:nvSpPr>
          <p:spPr>
            <a:xfrm>
              <a:off x="9603360" y="-8640"/>
              <a:ext cx="2585520" cy="686376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 name="CustomShape 6"/>
            <p:cNvSpPr/>
            <p:nvPr/>
          </p:nvSpPr>
          <p:spPr>
            <a:xfrm>
              <a:off x="8932320" y="3048120"/>
              <a:ext cx="3256920" cy="3807000"/>
            </a:xfrm>
            <a:prstGeom prst="triangle">
              <a:avLst>
                <a:gd name="adj" fmla="val 100000"/>
              </a:avLst>
            </a:prstGeom>
            <a:solidFill>
              <a:schemeClr val="accent2">
                <a:alpha val="72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 name="CustomShape 7"/>
            <p:cNvSpPr/>
            <p:nvPr/>
          </p:nvSpPr>
          <p:spPr>
            <a:xfrm>
              <a:off x="9334440" y="-8640"/>
              <a:ext cx="2851560" cy="686376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 name="CustomShape 8"/>
            <p:cNvSpPr/>
            <p:nvPr/>
          </p:nvSpPr>
          <p:spPr>
            <a:xfrm>
              <a:off x="10898640" y="-8640"/>
              <a:ext cx="1287360" cy="686376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8" name="CustomShape 9"/>
            <p:cNvSpPr/>
            <p:nvPr/>
          </p:nvSpPr>
          <p:spPr>
            <a:xfrm>
              <a:off x="10938960" y="-8640"/>
              <a:ext cx="1247040" cy="686376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 name="CustomShape 10"/>
            <p:cNvSpPr/>
            <p:nvPr/>
          </p:nvSpPr>
          <p:spPr>
            <a:xfrm>
              <a:off x="10371600" y="3589920"/>
              <a:ext cx="1814400" cy="3265200"/>
            </a:xfrm>
            <a:prstGeom prst="triangle">
              <a:avLst>
                <a:gd name="adj" fmla="val 100000"/>
              </a:avLst>
            </a:prstGeom>
            <a:solidFill>
              <a:schemeClr val="accent1">
                <a:alpha val="8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 name="CustomShape 11"/>
            <p:cNvSpPr/>
            <p:nvPr/>
          </p:nvSpPr>
          <p:spPr>
            <a:xfrm>
              <a:off x="0" y="4013280"/>
              <a:ext cx="445680" cy="2841840"/>
            </a:xfrm>
            <a:prstGeom prst="triangle">
              <a:avLst>
                <a:gd name="adj" fmla="val 0"/>
              </a:avLst>
            </a:prstGeom>
            <a:solidFill>
              <a:schemeClr val="accent1">
                <a:alpha val="8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grpSp>
      <p:grpSp>
        <p:nvGrpSpPr>
          <p:cNvPr id="11" name="Group 12"/>
          <p:cNvGrpSpPr/>
          <p:nvPr/>
        </p:nvGrpSpPr>
        <p:grpSpPr>
          <a:xfrm>
            <a:off x="2880" y="-8640"/>
            <a:ext cx="12186360" cy="6866640"/>
            <a:chOff x="2880" y="-8640"/>
            <a:chExt cx="12186360" cy="6866640"/>
          </a:xfrm>
        </p:grpSpPr>
        <p:sp>
          <p:nvSpPr>
            <p:cNvPr id="12" name="Line 13"/>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3" name="Line 14"/>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4" name="CustomShape 15"/>
            <p:cNvSpPr/>
            <p:nvPr/>
          </p:nvSpPr>
          <p:spPr>
            <a:xfrm>
              <a:off x="9181440" y="-8640"/>
              <a:ext cx="3004560" cy="686376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 name="CustomShape 16"/>
            <p:cNvSpPr/>
            <p:nvPr/>
          </p:nvSpPr>
          <p:spPr>
            <a:xfrm>
              <a:off x="9603360" y="-8640"/>
              <a:ext cx="2585520" cy="686376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 name="CustomShape 17"/>
            <p:cNvSpPr/>
            <p:nvPr/>
          </p:nvSpPr>
          <p:spPr>
            <a:xfrm>
              <a:off x="8932320" y="3048120"/>
              <a:ext cx="3256920" cy="3807000"/>
            </a:xfrm>
            <a:prstGeom prst="triangle">
              <a:avLst>
                <a:gd name="adj" fmla="val 100000"/>
              </a:avLst>
            </a:prstGeom>
            <a:solidFill>
              <a:schemeClr val="accent2">
                <a:alpha val="72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 name="CustomShape 18"/>
            <p:cNvSpPr/>
            <p:nvPr/>
          </p:nvSpPr>
          <p:spPr>
            <a:xfrm>
              <a:off x="9334440" y="-8640"/>
              <a:ext cx="2851560" cy="686376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 name="CustomShape 19"/>
            <p:cNvSpPr/>
            <p:nvPr/>
          </p:nvSpPr>
          <p:spPr>
            <a:xfrm>
              <a:off x="10898640" y="-8640"/>
              <a:ext cx="1287360" cy="686376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 name="CustomShape 20"/>
            <p:cNvSpPr/>
            <p:nvPr/>
          </p:nvSpPr>
          <p:spPr>
            <a:xfrm>
              <a:off x="10938960" y="-8640"/>
              <a:ext cx="1247040" cy="686376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 name="CustomShape 21"/>
            <p:cNvSpPr/>
            <p:nvPr/>
          </p:nvSpPr>
          <p:spPr>
            <a:xfrm>
              <a:off x="10371600" y="3589920"/>
              <a:ext cx="1814400" cy="3265200"/>
            </a:xfrm>
            <a:prstGeom prst="triangle">
              <a:avLst>
                <a:gd name="adj" fmla="val 100000"/>
              </a:avLst>
            </a:prstGeom>
            <a:solidFill>
              <a:schemeClr val="accent1">
                <a:alpha val="8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 name="CustomShape 22"/>
            <p:cNvSpPr/>
            <p:nvPr/>
          </p:nvSpPr>
          <p:spPr>
            <a:xfrm rot="10800000">
              <a:off x="2880" y="2880"/>
              <a:ext cx="839880" cy="5663160"/>
            </a:xfrm>
            <a:prstGeom prst="triangle">
              <a:avLst>
                <a:gd name="adj" fmla="val 100000"/>
              </a:avLst>
            </a:prstGeom>
            <a:solidFill>
              <a:schemeClr val="accent1">
                <a:alpha val="8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22" name="PlaceHolder 23"/>
          <p:cNvSpPr>
            <a:spLocks noGrp="1"/>
          </p:cNvSpPr>
          <p:nvPr>
            <p:ph type="title"/>
          </p:nvPr>
        </p:nvSpPr>
        <p:spPr>
          <a:xfrm>
            <a:off x="609480" y="273600"/>
            <a:ext cx="10972440" cy="1144800"/>
          </a:xfrm>
          <a:prstGeom prst="rect">
            <a:avLst/>
          </a:prstGeom>
        </p:spPr>
        <p:txBody>
          <a:bodyPr lIns="0" rIns="0" tIns="0" bIns="0" anchor="ctr">
            <a:noAutofit/>
          </a:bodyPr>
          <a:p>
            <a:pPr algn="ctr"/>
            <a:r>
              <a:rPr b="0" lang="hr-HR" sz="4400" spc="-1" strike="noStrike">
                <a:latin typeface="Arial"/>
              </a:rPr>
              <a:t>Kliknite za uređivanje oblika naslova teksta</a:t>
            </a:r>
            <a:endParaRPr b="0" lang="hr-HR" sz="4400" spc="-1" strike="noStrike">
              <a:latin typeface="Arial"/>
            </a:endParaRPr>
          </a:p>
        </p:txBody>
      </p:sp>
      <p:sp>
        <p:nvSpPr>
          <p:cNvPr id="23" name="PlaceHolder 24"/>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60" name="Group 1"/>
          <p:cNvGrpSpPr/>
          <p:nvPr/>
        </p:nvGrpSpPr>
        <p:grpSpPr>
          <a:xfrm>
            <a:off x="0" y="-8640"/>
            <a:ext cx="12189240" cy="6866640"/>
            <a:chOff x="0" y="-8640"/>
            <a:chExt cx="12189240" cy="6866640"/>
          </a:xfrm>
        </p:grpSpPr>
        <p:sp>
          <p:nvSpPr>
            <p:cNvPr id="61" name="Line 2"/>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62" name="Line 3"/>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63" name="CustomShape 4"/>
            <p:cNvSpPr/>
            <p:nvPr/>
          </p:nvSpPr>
          <p:spPr>
            <a:xfrm>
              <a:off x="9181440" y="-8640"/>
              <a:ext cx="3004560" cy="686376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4" name="CustomShape 5"/>
            <p:cNvSpPr/>
            <p:nvPr/>
          </p:nvSpPr>
          <p:spPr>
            <a:xfrm>
              <a:off x="9603360" y="-8640"/>
              <a:ext cx="2585520" cy="686376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5" name="CustomShape 6"/>
            <p:cNvSpPr/>
            <p:nvPr/>
          </p:nvSpPr>
          <p:spPr>
            <a:xfrm>
              <a:off x="8932320" y="3048120"/>
              <a:ext cx="3256920" cy="3807000"/>
            </a:xfrm>
            <a:prstGeom prst="triangle">
              <a:avLst>
                <a:gd name="adj" fmla="val 100000"/>
              </a:avLst>
            </a:prstGeom>
            <a:solidFill>
              <a:schemeClr val="accent2">
                <a:alpha val="72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6" name="CustomShape 7"/>
            <p:cNvSpPr/>
            <p:nvPr/>
          </p:nvSpPr>
          <p:spPr>
            <a:xfrm>
              <a:off x="9334440" y="-8640"/>
              <a:ext cx="2851560" cy="686376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7" name="CustomShape 8"/>
            <p:cNvSpPr/>
            <p:nvPr/>
          </p:nvSpPr>
          <p:spPr>
            <a:xfrm>
              <a:off x="10898640" y="-8640"/>
              <a:ext cx="1287360" cy="686376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8" name="CustomShape 9"/>
            <p:cNvSpPr/>
            <p:nvPr/>
          </p:nvSpPr>
          <p:spPr>
            <a:xfrm>
              <a:off x="10938960" y="-8640"/>
              <a:ext cx="1247040" cy="686376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69" name="CustomShape 10"/>
            <p:cNvSpPr/>
            <p:nvPr/>
          </p:nvSpPr>
          <p:spPr>
            <a:xfrm>
              <a:off x="10371600" y="3589920"/>
              <a:ext cx="1814400" cy="3265200"/>
            </a:xfrm>
            <a:prstGeom prst="triangle">
              <a:avLst>
                <a:gd name="adj" fmla="val 100000"/>
              </a:avLst>
            </a:prstGeom>
            <a:solidFill>
              <a:schemeClr val="accent1">
                <a:alpha val="8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0" name="CustomShape 11"/>
            <p:cNvSpPr/>
            <p:nvPr/>
          </p:nvSpPr>
          <p:spPr>
            <a:xfrm>
              <a:off x="0" y="4013280"/>
              <a:ext cx="445680" cy="2841840"/>
            </a:xfrm>
            <a:prstGeom prst="triangle">
              <a:avLst>
                <a:gd name="adj" fmla="val 0"/>
              </a:avLst>
            </a:prstGeom>
            <a:solidFill>
              <a:schemeClr val="accent1">
                <a:alpha val="8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71" name="PlaceHolder 12"/>
          <p:cNvSpPr>
            <a:spLocks noGrp="1"/>
          </p:cNvSpPr>
          <p:nvPr>
            <p:ph type="title"/>
          </p:nvPr>
        </p:nvSpPr>
        <p:spPr>
          <a:xfrm>
            <a:off x="609480" y="273600"/>
            <a:ext cx="10972440" cy="1144800"/>
          </a:xfrm>
          <a:prstGeom prst="rect">
            <a:avLst/>
          </a:prstGeom>
        </p:spPr>
        <p:txBody>
          <a:bodyPr lIns="0" rIns="0" tIns="0" bIns="0" anchor="ctr">
            <a:noAutofit/>
          </a:bodyPr>
          <a:p>
            <a:pPr algn="ctr"/>
            <a:r>
              <a:rPr b="0" lang="hr-HR" sz="4400" spc="-1" strike="noStrike">
                <a:latin typeface="Arial"/>
              </a:rPr>
              <a:t>Kliknite za uređivanje oblika naslova teksta</a:t>
            </a:r>
            <a:endParaRPr b="0" lang="hr-HR" sz="4400" spc="-1" strike="noStrike">
              <a:latin typeface="Arial"/>
            </a:endParaRPr>
          </a:p>
        </p:txBody>
      </p:sp>
      <p:sp>
        <p:nvSpPr>
          <p:cNvPr id="72" name="PlaceHolder 13"/>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109" name="Group 1"/>
          <p:cNvGrpSpPr/>
          <p:nvPr/>
        </p:nvGrpSpPr>
        <p:grpSpPr>
          <a:xfrm>
            <a:off x="0" y="-8640"/>
            <a:ext cx="12189240" cy="6866640"/>
            <a:chOff x="0" y="-8640"/>
            <a:chExt cx="12189240" cy="6866640"/>
          </a:xfrm>
        </p:grpSpPr>
        <p:sp>
          <p:nvSpPr>
            <p:cNvPr id="110" name="Line 2"/>
            <p:cNvSpPr/>
            <p:nvPr/>
          </p:nvSpPr>
          <p:spPr>
            <a:xfrm>
              <a:off x="9370800" y="0"/>
              <a:ext cx="1219320" cy="6858000"/>
            </a:xfrm>
            <a:prstGeom prst="line">
              <a:avLst/>
            </a:prstGeom>
            <a:ln w="9360">
              <a:solidFill>
                <a:schemeClr val="bg1">
                  <a:lumMod val="75000"/>
                </a:schemeClr>
              </a:solidFill>
              <a:round/>
            </a:ln>
          </p:spPr>
          <p:style>
            <a:lnRef idx="2">
              <a:schemeClr val="accent1"/>
            </a:lnRef>
            <a:fillRef idx="0">
              <a:schemeClr val="accent1"/>
            </a:fillRef>
            <a:effectRef idx="1">
              <a:schemeClr val="accent1"/>
            </a:effectRef>
            <a:fontRef idx="minor"/>
          </p:style>
        </p:sp>
        <p:sp>
          <p:nvSpPr>
            <p:cNvPr id="111" name="Line 3"/>
            <p:cNvSpPr/>
            <p:nvPr/>
          </p:nvSpPr>
          <p:spPr>
            <a:xfrm flipH="1">
              <a:off x="7425000" y="3681360"/>
              <a:ext cx="4763520" cy="3176640"/>
            </a:xfrm>
            <a:prstGeom prst="line">
              <a:avLst/>
            </a:prstGeom>
            <a:ln w="9360">
              <a:solidFill>
                <a:schemeClr val="bg1">
                  <a:lumMod val="85000"/>
                </a:schemeClr>
              </a:solidFill>
              <a:round/>
            </a:ln>
          </p:spPr>
          <p:style>
            <a:lnRef idx="2">
              <a:schemeClr val="accent1"/>
            </a:lnRef>
            <a:fillRef idx="0">
              <a:schemeClr val="accent1"/>
            </a:fillRef>
            <a:effectRef idx="1">
              <a:schemeClr val="accent1"/>
            </a:effectRef>
            <a:fontRef idx="minor"/>
          </p:style>
        </p:sp>
        <p:sp>
          <p:nvSpPr>
            <p:cNvPr id="112" name="CustomShape 4"/>
            <p:cNvSpPr/>
            <p:nvPr/>
          </p:nvSpPr>
          <p:spPr>
            <a:xfrm>
              <a:off x="9181440" y="-8640"/>
              <a:ext cx="3004560" cy="6863760"/>
            </a:xfrm>
            <a:custGeom>
              <a:avLst/>
              <a:gdLst/>
              <a:ah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3" name="CustomShape 5"/>
            <p:cNvSpPr/>
            <p:nvPr/>
          </p:nvSpPr>
          <p:spPr>
            <a:xfrm>
              <a:off x="9603360" y="-8640"/>
              <a:ext cx="2585520" cy="6863760"/>
            </a:xfrm>
            <a:custGeom>
              <a:avLst/>
              <a:gdLst/>
              <a:ah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4" name="CustomShape 6"/>
            <p:cNvSpPr/>
            <p:nvPr/>
          </p:nvSpPr>
          <p:spPr>
            <a:xfrm>
              <a:off x="8932320" y="3048120"/>
              <a:ext cx="3256920" cy="3807000"/>
            </a:xfrm>
            <a:prstGeom prst="triangle">
              <a:avLst>
                <a:gd name="adj" fmla="val 100000"/>
              </a:avLst>
            </a:prstGeom>
            <a:solidFill>
              <a:schemeClr val="accent2">
                <a:alpha val="72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5" name="CustomShape 7"/>
            <p:cNvSpPr/>
            <p:nvPr/>
          </p:nvSpPr>
          <p:spPr>
            <a:xfrm>
              <a:off x="9334440" y="-8640"/>
              <a:ext cx="2851560" cy="6863760"/>
            </a:xfrm>
            <a:custGeom>
              <a:avLst/>
              <a:gdLst/>
              <a:ah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6" name="CustomShape 8"/>
            <p:cNvSpPr/>
            <p:nvPr/>
          </p:nvSpPr>
          <p:spPr>
            <a:xfrm>
              <a:off x="10898640" y="-8640"/>
              <a:ext cx="1287360" cy="6863760"/>
            </a:xfrm>
            <a:custGeom>
              <a:avLst/>
              <a:gdLst/>
              <a:ah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7" name="CustomShape 9"/>
            <p:cNvSpPr/>
            <p:nvPr/>
          </p:nvSpPr>
          <p:spPr>
            <a:xfrm>
              <a:off x="10938960" y="-8640"/>
              <a:ext cx="1247040" cy="6863760"/>
            </a:xfrm>
            <a:custGeom>
              <a:avLst/>
              <a:gdLst/>
              <a:ah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8" name="CustomShape 10"/>
            <p:cNvSpPr/>
            <p:nvPr/>
          </p:nvSpPr>
          <p:spPr>
            <a:xfrm>
              <a:off x="10371600" y="3589920"/>
              <a:ext cx="1814400" cy="3265200"/>
            </a:xfrm>
            <a:prstGeom prst="triangle">
              <a:avLst>
                <a:gd name="adj" fmla="val 100000"/>
              </a:avLst>
            </a:prstGeom>
            <a:solidFill>
              <a:schemeClr val="accent1">
                <a:alpha val="80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9" name="CustomShape 11"/>
            <p:cNvSpPr/>
            <p:nvPr/>
          </p:nvSpPr>
          <p:spPr>
            <a:xfrm>
              <a:off x="0" y="4013280"/>
              <a:ext cx="445680" cy="2841840"/>
            </a:xfrm>
            <a:prstGeom prst="triangle">
              <a:avLst>
                <a:gd name="adj" fmla="val 0"/>
              </a:avLst>
            </a:prstGeom>
            <a:solidFill>
              <a:schemeClr val="accent1">
                <a:alpha val="85000"/>
              </a:schemeClr>
            </a:solidFill>
            <a:ln>
              <a:noFill/>
            </a:ln>
            <a:effectLst>
              <a:outerShdw blurRad="38100" dir="5400000" dist="25560" rotWithShape="0">
                <a:srgbClr val="000000">
                  <a:alpha val="35000"/>
                </a:srgbClr>
              </a:outerShdw>
            </a:effectLst>
          </p:spPr>
          <p:style>
            <a:lnRef idx="1">
              <a:schemeClr val="accent1"/>
            </a:lnRef>
            <a:fillRef idx="3">
              <a:schemeClr val="accent1"/>
            </a:fillRef>
            <a:effectRef idx="2">
              <a:schemeClr val="accent1"/>
            </a:effectRef>
            <a:fontRef idx="minor"/>
          </p:style>
        </p:sp>
      </p:grpSp>
      <p:sp>
        <p:nvSpPr>
          <p:cNvPr id="120" name="PlaceHolder 12"/>
          <p:cNvSpPr>
            <a:spLocks noGrp="1"/>
          </p:cNvSpPr>
          <p:nvPr>
            <p:ph type="title"/>
          </p:nvPr>
        </p:nvSpPr>
        <p:spPr>
          <a:xfrm>
            <a:off x="609480" y="273600"/>
            <a:ext cx="10972440" cy="1144800"/>
          </a:xfrm>
          <a:prstGeom prst="rect">
            <a:avLst/>
          </a:prstGeom>
        </p:spPr>
        <p:txBody>
          <a:bodyPr lIns="0" rIns="0" tIns="0" bIns="0" anchor="ctr">
            <a:noAutofit/>
          </a:bodyPr>
          <a:p>
            <a:pPr algn="ctr"/>
            <a:r>
              <a:rPr b="0" lang="hr-HR" sz="4400" spc="-1" strike="noStrike">
                <a:latin typeface="Arial"/>
              </a:rPr>
              <a:t>Kliknite za uređivanje oblika naslova teksta</a:t>
            </a:r>
            <a:endParaRPr b="0" lang="hr-HR" sz="4400" spc="-1" strike="noStrike">
              <a:latin typeface="Arial"/>
            </a:endParaRPr>
          </a:p>
        </p:txBody>
      </p:sp>
      <p:sp>
        <p:nvSpPr>
          <p:cNvPr id="121" name="PlaceHolder 13"/>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www.upisi.hr/upisi/"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hyperlink" Target="http://www.upisi.hr/" TargetMode="External"/><Relationship Id="rId2"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1506960" y="2404440"/>
            <a:ext cx="7764120" cy="1643400"/>
          </a:xfrm>
          <a:prstGeom prst="rect">
            <a:avLst/>
          </a:prstGeom>
          <a:noFill/>
          <a:ln>
            <a:noFill/>
          </a:ln>
        </p:spPr>
        <p:style>
          <a:lnRef idx="0"/>
          <a:fillRef idx="0"/>
          <a:effectRef idx="0"/>
          <a:fontRef idx="minor"/>
        </p:style>
        <p:txBody>
          <a:bodyPr lIns="90000" rIns="90000" tIns="45000" bIns="45000" anchor="b">
            <a:normAutofit/>
          </a:bodyPr>
          <a:p>
            <a:pPr algn="r">
              <a:lnSpc>
                <a:spcPct val="100000"/>
              </a:lnSpc>
            </a:pPr>
            <a:r>
              <a:rPr b="1" lang="hr-HR" sz="4000" spc="-1" strike="noStrike">
                <a:solidFill>
                  <a:srgbClr val="90c226"/>
                </a:solidFill>
                <a:latin typeface="Trebuchet MS"/>
                <a:ea typeface="DejaVu Sans"/>
              </a:rPr>
              <a:t>UPISI U SREDNJE ŠKOLE ŠKOLSKE GODINE 2022./2023.</a:t>
            </a:r>
            <a:endParaRPr b="0" lang="hr-HR" sz="4000" spc="-1" strike="noStrike">
              <a:latin typeface="Arial"/>
            </a:endParaRPr>
          </a:p>
        </p:txBody>
      </p:sp>
      <p:sp>
        <p:nvSpPr>
          <p:cNvPr id="159" name="CustomShape 2"/>
          <p:cNvSpPr/>
          <p:nvPr/>
        </p:nvSpPr>
        <p:spPr>
          <a:xfrm>
            <a:off x="1161720" y="4032000"/>
            <a:ext cx="7764120" cy="1094040"/>
          </a:xfrm>
          <a:prstGeom prst="rect">
            <a:avLst/>
          </a:prstGeom>
          <a:noFill/>
          <a:ln>
            <a:noFill/>
          </a:ln>
        </p:spPr>
        <p:style>
          <a:lnRef idx="0"/>
          <a:fillRef idx="0"/>
          <a:effectRef idx="0"/>
          <a:fontRef idx="minor"/>
        </p:style>
        <p:txBody>
          <a:bodyPr lIns="90000" rIns="90000" tIns="45000" bIns="45000">
            <a:normAutofit fontScale="94000"/>
          </a:bodyPr>
          <a:p>
            <a:pPr algn="r">
              <a:lnSpc>
                <a:spcPct val="100000"/>
              </a:lnSpc>
              <a:spcBef>
                <a:spcPts val="1001"/>
              </a:spcBef>
            </a:pPr>
            <a:r>
              <a:rPr b="0" lang="hr-HR" sz="1800" spc="-1" strike="noStrike">
                <a:solidFill>
                  <a:srgbClr val="808080"/>
                </a:solidFill>
                <a:latin typeface="Trebuchet MS"/>
                <a:ea typeface="DejaVu Sans"/>
              </a:rPr>
              <a:t>      </a:t>
            </a:r>
            <a:endParaRPr b="0" lang="hr-HR" sz="1800" spc="-1" strike="noStrike">
              <a:latin typeface="Arial"/>
            </a:endParaRPr>
          </a:p>
          <a:p>
            <a:pPr algn="r">
              <a:lnSpc>
                <a:spcPct val="100000"/>
              </a:lnSpc>
              <a:spcBef>
                <a:spcPts val="1001"/>
              </a:spcBef>
            </a:pPr>
            <a:endParaRPr b="0" lang="hr-HR" sz="1800" spc="-1" strike="noStrike">
              <a:latin typeface="Arial"/>
            </a:endParaRPr>
          </a:p>
          <a:p>
            <a:pPr algn="r">
              <a:lnSpc>
                <a:spcPct val="100000"/>
              </a:lnSpc>
              <a:spcBef>
                <a:spcPts val="1001"/>
              </a:spcBef>
            </a:pPr>
            <a:r>
              <a:rPr b="0" lang="hr-HR" sz="1800" spc="-1" strike="noStrike">
                <a:solidFill>
                  <a:srgbClr val="808080"/>
                </a:solidFill>
                <a:latin typeface="Trebuchet MS"/>
                <a:ea typeface="DejaVu Sans"/>
              </a:rPr>
              <a:t>                                                                 </a:t>
            </a:r>
            <a:r>
              <a:rPr b="0" lang="hr-HR" sz="1800" spc="-1" strike="noStrike">
                <a:solidFill>
                  <a:srgbClr val="808080"/>
                </a:solidFill>
                <a:latin typeface="Trebuchet MS"/>
                <a:ea typeface="DejaVu Sans"/>
              </a:rPr>
              <a:t>Pripremila: pedagoginja škole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176" name="Table 1"/>
          <p:cNvGraphicFramePr/>
          <p:nvPr/>
        </p:nvGraphicFramePr>
        <p:xfrm>
          <a:off x="648360" y="136800"/>
          <a:ext cx="10951920" cy="6769080"/>
        </p:xfrm>
        <a:graphic>
          <a:graphicData uri="http://schemas.openxmlformats.org/drawingml/2006/table">
            <a:tbl>
              <a:tblPr/>
              <a:tblGrid>
                <a:gridCol w="8998560"/>
                <a:gridCol w="1953720"/>
              </a:tblGrid>
              <a:tr h="347760">
                <a:tc>
                  <a:txBody>
                    <a:bodyPr lIns="90000" rIns="90000">
                      <a:noAutofit/>
                    </a:bodyPr>
                    <a:p>
                      <a:pPr algn="ctr">
                        <a:lnSpc>
                          <a:spcPct val="100000"/>
                        </a:lnSpc>
                      </a:pPr>
                      <a:r>
                        <a:rPr b="1" lang="hr-HR" sz="1800" spc="-1" strike="noStrike">
                          <a:solidFill>
                            <a:srgbClr val="000000"/>
                          </a:solidFill>
                          <a:latin typeface="Arial"/>
                          <a:ea typeface="DejaVu Sans"/>
                        </a:rPr>
                        <a:t>Opis postupka</a:t>
                      </a:r>
                      <a:endParaRPr b="0" lang="hr-H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1" lang="hr-HR" sz="1800" spc="-1" strike="noStrike">
                          <a:solidFill>
                            <a:srgbClr val="000000"/>
                          </a:solidFill>
                          <a:latin typeface="Arial"/>
                          <a:ea typeface="DejaVu Sans"/>
                        </a:rPr>
                        <a:t>Datum</a:t>
                      </a:r>
                      <a:endParaRPr b="0" lang="hr-H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17520">
                <a:tc>
                  <a:txBody>
                    <a:bodyPr lIns="90000" rIns="90000">
                      <a:noAutofit/>
                    </a:bodyPr>
                    <a:p>
                      <a:pPr marL="216000" indent="-214560">
                        <a:lnSpc>
                          <a:spcPct val="100000"/>
                        </a:lnSpc>
                        <a:spcBef>
                          <a:spcPts val="283"/>
                        </a:spcBef>
                        <a:spcAft>
                          <a:spcPts val="283"/>
                        </a:spcAft>
                        <a:buClr>
                          <a:srgbClr val="000000"/>
                        </a:buClr>
                        <a:buFont typeface="Symbol"/>
                        <a:buChar char=""/>
                      </a:pPr>
                      <a:r>
                        <a:rPr b="1" lang="hr-HR" sz="1400" spc="-1" strike="noStrike">
                          <a:solidFill>
                            <a:srgbClr val="c9211e"/>
                          </a:solidFill>
                          <a:latin typeface="Arial"/>
                          <a:ea typeface="DejaVu Sans"/>
                        </a:rPr>
                        <a:t>Početak prijava redovitih učenika u sustav</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1" lang="hr-HR" sz="1600" spc="-1" strike="noStrike">
                          <a:solidFill>
                            <a:srgbClr val="c9211e"/>
                          </a:solidFill>
                          <a:latin typeface="Arial"/>
                          <a:ea typeface="DejaVu Sans"/>
                        </a:rPr>
                        <a:t>23.5.2022.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17520">
                <a:tc>
                  <a:txBody>
                    <a:bodyPr lIns="90000" rIns="90000">
                      <a:noAutofit/>
                    </a:bodyPr>
                    <a:p>
                      <a:pPr marL="216000" indent="-214560">
                        <a:lnSpc>
                          <a:spcPct val="100000"/>
                        </a:lnSpc>
                        <a:buClr>
                          <a:srgbClr val="000000"/>
                        </a:buClr>
                        <a:buFont typeface="Symbol"/>
                        <a:buChar char=""/>
                      </a:pPr>
                      <a:r>
                        <a:rPr b="1" lang="hr-HR" sz="1600" spc="-1" strike="noStrike">
                          <a:solidFill>
                            <a:srgbClr val="c9211e"/>
                          </a:solidFill>
                          <a:latin typeface="Arial"/>
                          <a:ea typeface="DejaVu Sans"/>
                        </a:rPr>
                        <a:t>Početak prijave obrazovnih programa</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1" lang="hr-HR" sz="1600" spc="-1" strike="noStrike">
                          <a:solidFill>
                            <a:srgbClr val="c9211e"/>
                          </a:solidFill>
                          <a:latin typeface="Arial"/>
                          <a:ea typeface="DejaVu Sans"/>
                        </a:rPr>
                        <a:t>25.6.2022.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Završetak prijave obrazovnih programa koji zahtijevaju dodatne provjere</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hr-HR" sz="1600" spc="-1" strike="noStrike">
                          <a:solidFill>
                            <a:srgbClr val="000000"/>
                          </a:solidFill>
                          <a:latin typeface="Arial"/>
                          <a:ea typeface="DejaVu Sans"/>
                        </a:rPr>
                        <a:t>28.6.2022.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9140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Provođenje dodatnih ispita i provjera te unos rezultata</a:t>
                      </a:r>
                      <a:endParaRPr b="0" lang="hr-HR" sz="1400" spc="-1" strike="noStrike">
                        <a:latin typeface="Arial"/>
                      </a:endParaRPr>
                    </a:p>
                    <a:p>
                      <a:pPr marL="216000" indent="-214560">
                        <a:lnSpc>
                          <a:spcPct val="100000"/>
                        </a:lnSpc>
                        <a:buClr>
                          <a:srgbClr val="000000"/>
                        </a:buClr>
                        <a:buFont typeface="Symbol"/>
                        <a:buChar char=""/>
                      </a:pPr>
                      <a:r>
                        <a:rPr b="0" lang="hr-HR" sz="1400" spc="-1" strike="noStrike">
                          <a:solidFill>
                            <a:srgbClr val="000000"/>
                          </a:solidFill>
                          <a:latin typeface="Arial"/>
                          <a:ea typeface="DejaVu Sans"/>
                        </a:rPr>
                        <a:t>Unos prigovora na rezultate dodatnih provjera</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spcBef>
                          <a:spcPts val="283"/>
                        </a:spcBef>
                        <a:spcAft>
                          <a:spcPts val="283"/>
                        </a:spcAft>
                      </a:pPr>
                      <a:r>
                        <a:rPr b="0" lang="hr-HR" sz="1600" spc="-1" strike="noStrike">
                          <a:solidFill>
                            <a:srgbClr val="000000"/>
                          </a:solidFill>
                          <a:latin typeface="Arial"/>
                          <a:ea typeface="DejaVu Sans"/>
                        </a:rPr>
                        <a:t>29.6. - 4.7.2022.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17320">
                <a:tc>
                  <a:txBody>
                    <a:bodyPr lIns="90000" rIns="90000">
                      <a:noAutofit/>
                    </a:bodyPr>
                    <a:p>
                      <a:pPr marL="216000" indent="-214560">
                        <a:lnSpc>
                          <a:spcPct val="100000"/>
                        </a:lnSpc>
                        <a:buClr>
                          <a:srgbClr val="000000"/>
                        </a:buClr>
                        <a:buFont typeface="Symbol"/>
                        <a:buChar char=""/>
                      </a:pPr>
                      <a:r>
                        <a:rPr b="1" lang="hr-HR" sz="1600" spc="-1" strike="noStrike">
                          <a:solidFill>
                            <a:srgbClr val="c9211e"/>
                          </a:solidFill>
                          <a:latin typeface="Arial"/>
                          <a:ea typeface="DejaVu Sans"/>
                        </a:rPr>
                        <a:t>Rok za dostavu dokumentacije redovitih učenika</a:t>
                      </a:r>
                      <a:endParaRPr b="0" lang="hr-HR" sz="1600" spc="-1" strike="noStrike">
                        <a:latin typeface="Arial"/>
                      </a:endParaRPr>
                    </a:p>
                    <a:p>
                      <a:pPr>
                        <a:lnSpc>
                          <a:spcPct val="100000"/>
                        </a:lnSpc>
                      </a:pPr>
                      <a:r>
                        <a:rPr b="1" lang="hr-HR" sz="1400" spc="-1" strike="noStrike">
                          <a:solidFill>
                            <a:srgbClr val="c9211e"/>
                          </a:solidFill>
                          <a:latin typeface="Arial"/>
                          <a:ea typeface="DejaVu Sans"/>
                        </a:rPr>
                        <a:t>(Stručno mišljenje HZZ-a i ostali dokumenti kojima se ostvaruju dodatna prava za upis)</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1" lang="hr-HR" sz="1600" spc="-1" strike="noStrike">
                          <a:solidFill>
                            <a:srgbClr val="c9211e"/>
                          </a:solidFill>
                          <a:latin typeface="Arial"/>
                          <a:ea typeface="DejaVu Sans"/>
                        </a:rPr>
                        <a:t>1.7.2022.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9140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Unos prigovora na osobne podatke, ocjene, natjecanja I podatke na temelju kojih se ostvaruju dodatna prava za upis</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hr-HR" sz="1600" spc="-1" strike="noStrike">
                          <a:solidFill>
                            <a:srgbClr val="000000"/>
                          </a:solidFill>
                          <a:latin typeface="Arial"/>
                          <a:ea typeface="DejaVu Sans"/>
                        </a:rPr>
                        <a:t>29.6. - 4.7.2022.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Brisanje s lista kandidata koji nisu zadovoljili preduvjete</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hr-HR" sz="1600" spc="-1" strike="noStrike">
                          <a:solidFill>
                            <a:srgbClr val="000000"/>
                          </a:solidFill>
                          <a:latin typeface="Arial"/>
                          <a:ea typeface="DejaVu Sans"/>
                        </a:rPr>
                        <a:t>6.7.2022.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17320">
                <a:tc>
                  <a:txBody>
                    <a:bodyPr lIns="90000" rIns="90000">
                      <a:noAutofit/>
                    </a:bodyPr>
                    <a:p>
                      <a:pPr marL="216000" indent="-214560">
                        <a:lnSpc>
                          <a:spcPct val="100000"/>
                        </a:lnSpc>
                        <a:buClr>
                          <a:srgbClr val="000000"/>
                        </a:buClr>
                        <a:buFont typeface="Symbol"/>
                        <a:buChar char=""/>
                      </a:pPr>
                      <a:r>
                        <a:rPr b="1" lang="hr-HR" sz="1600" spc="-1" strike="noStrike">
                          <a:solidFill>
                            <a:srgbClr val="c9211e"/>
                          </a:solidFill>
                          <a:latin typeface="Arial"/>
                          <a:ea typeface="DejaVu Sans"/>
                        </a:rPr>
                        <a:t>Završetak prijave obrazovnih programa</a:t>
                      </a:r>
                      <a:endParaRPr b="0" lang="hr-HR" sz="1600" spc="-1" strike="noStrike">
                        <a:latin typeface="Arial"/>
                      </a:endParaRPr>
                    </a:p>
                    <a:p>
                      <a:pPr marL="216000" indent="-214560">
                        <a:lnSpc>
                          <a:spcPct val="100000"/>
                        </a:lnSpc>
                        <a:buClr>
                          <a:srgbClr val="000000"/>
                        </a:buClr>
                        <a:buFont typeface="Symbol"/>
                        <a:buChar char=""/>
                      </a:pPr>
                      <a:r>
                        <a:rPr b="0" lang="hr-HR" sz="1400" spc="-1" strike="noStrike">
                          <a:solidFill>
                            <a:srgbClr val="c9211e"/>
                          </a:solidFill>
                          <a:latin typeface="Arial"/>
                          <a:ea typeface="DejaVu Sans"/>
                        </a:rPr>
                        <a:t>Početak ispisa </a:t>
                      </a:r>
                      <a:r>
                        <a:rPr b="1" lang="hr-HR" sz="1400" spc="-1" strike="noStrike">
                          <a:solidFill>
                            <a:srgbClr val="c9211e"/>
                          </a:solidFill>
                          <a:latin typeface="Arial"/>
                          <a:ea typeface="DejaVu Sans"/>
                        </a:rPr>
                        <a:t>prijavnica</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1" lang="hr-HR" sz="1600" spc="-1" strike="noStrike">
                          <a:solidFill>
                            <a:srgbClr val="c9211e"/>
                          </a:solidFill>
                          <a:latin typeface="Arial"/>
                          <a:ea typeface="DejaVu Sans"/>
                        </a:rPr>
                        <a:t>7.7.2022.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91200">
                <a:tc>
                  <a:txBody>
                    <a:bodyPr lIns="90000" rIns="90000">
                      <a:noAutofit/>
                    </a:bodyPr>
                    <a:p>
                      <a:pPr marL="216000" indent="-214560">
                        <a:lnSpc>
                          <a:spcPct val="100000"/>
                        </a:lnSpc>
                        <a:buClr>
                          <a:srgbClr val="000000"/>
                        </a:buClr>
                        <a:buFont typeface="Symbol"/>
                        <a:buChar char=""/>
                      </a:pPr>
                      <a:r>
                        <a:rPr b="0" lang="hr-HR" sz="1400" spc="-1" strike="noStrike">
                          <a:solidFill>
                            <a:srgbClr val="c9211e"/>
                          </a:solidFill>
                          <a:latin typeface="Arial"/>
                          <a:ea typeface="DejaVu Sans"/>
                        </a:rPr>
                        <a:t>Krajnji rok za zaprimanje potpisanih prijavnica (učenici donose razrednicima, a ostali kandidati šalju prijavnice Središnjem prijavnom uredu)</a:t>
                      </a:r>
                      <a:endParaRPr b="0" lang="hr-HR" sz="1400" spc="-1" strike="noStrike">
                        <a:latin typeface="Arial"/>
                      </a:endParaRPr>
                    </a:p>
                    <a:p>
                      <a:pPr marL="216000" indent="-214560">
                        <a:lnSpc>
                          <a:spcPct val="100000"/>
                        </a:lnSpc>
                        <a:buClr>
                          <a:srgbClr val="000000"/>
                        </a:buClr>
                        <a:buFont typeface="Symbol"/>
                        <a:buChar char=""/>
                      </a:pPr>
                      <a:r>
                        <a:rPr b="0" lang="hr-HR" sz="1400" spc="-1" strike="noStrike">
                          <a:solidFill>
                            <a:srgbClr val="c9211e"/>
                          </a:solidFill>
                          <a:latin typeface="Arial"/>
                          <a:ea typeface="DejaVu Sans"/>
                        </a:rPr>
                        <a:t>Brisanje s lista kandidate koji nisu zadovoljili preduvjete ili dostavili prijavnice</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hr-HR" sz="1600" spc="-1" strike="noStrike">
                          <a:solidFill>
                            <a:srgbClr val="c9211e"/>
                          </a:solidFill>
                          <a:latin typeface="Arial"/>
                          <a:ea typeface="DejaVu Sans"/>
                        </a:rPr>
                        <a:t>8.7.2022.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17520">
                <a:tc>
                  <a:txBody>
                    <a:bodyPr lIns="90000" rIns="90000">
                      <a:noAutofit/>
                    </a:bodyPr>
                    <a:p>
                      <a:pPr marL="216000" indent="-214560">
                        <a:lnSpc>
                          <a:spcPct val="100000"/>
                        </a:lnSpc>
                        <a:buClr>
                          <a:srgbClr val="000000"/>
                        </a:buClr>
                        <a:buFont typeface="Symbol"/>
                        <a:buChar char=""/>
                      </a:pPr>
                      <a:r>
                        <a:rPr b="1" lang="hr-HR" sz="1600" spc="-1" strike="noStrike">
                          <a:solidFill>
                            <a:srgbClr val="c9211e"/>
                          </a:solidFill>
                          <a:latin typeface="Arial"/>
                          <a:ea typeface="DejaVu Sans"/>
                        </a:rPr>
                        <a:t>Objava konačnih ljestvica poretka</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1" lang="hr-HR" sz="1600" spc="-1" strike="noStrike">
                          <a:solidFill>
                            <a:srgbClr val="c9211e"/>
                          </a:solidFill>
                          <a:latin typeface="Arial"/>
                          <a:ea typeface="DejaVu Sans"/>
                        </a:rPr>
                        <a:t>9.7.2022.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49040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Dostava dokumenata koji su uvjet za upis u određeni program obrazovanja srednje škole </a:t>
                      </a:r>
                      <a:endParaRPr b="0" lang="hr-HR" sz="1400" spc="-1" strike="noStrike">
                        <a:latin typeface="Arial"/>
                      </a:endParaRPr>
                    </a:p>
                    <a:p>
                      <a:pPr>
                        <a:lnSpc>
                          <a:spcPct val="100000"/>
                        </a:lnSpc>
                      </a:pPr>
                      <a:r>
                        <a:rPr b="0" lang="hr-HR" sz="1400" spc="-1" strike="noStrike">
                          <a:solidFill>
                            <a:srgbClr val="000000"/>
                          </a:solidFill>
                          <a:latin typeface="Arial"/>
                          <a:ea typeface="DejaVu Sans"/>
                        </a:rPr>
                        <a:t>(potvrda liječnika šk. medicine, potvrda obiteljskog liječnika ili liječnička svjedodžba medicine rada i ostali dokumenti kojima su ostvarena dodatna prava)</a:t>
                      </a:r>
                      <a:endParaRPr b="0" lang="hr-HR" sz="1400" spc="-1" strike="noStrike">
                        <a:latin typeface="Arial"/>
                      </a:endParaRPr>
                    </a:p>
                    <a:p>
                      <a:pPr marL="216000" indent="-214560">
                        <a:lnSpc>
                          <a:spcPct val="100000"/>
                        </a:lnSpc>
                        <a:buClr>
                          <a:srgbClr val="000000"/>
                        </a:buClr>
                        <a:buFont typeface="Symbol"/>
                        <a:buChar char=""/>
                      </a:pPr>
                      <a:r>
                        <a:rPr b="0" lang="hr-HR" sz="1400" spc="-1" strike="noStrike">
                          <a:solidFill>
                            <a:srgbClr val="000000"/>
                          </a:solidFill>
                          <a:latin typeface="Arial"/>
                          <a:ea typeface="DejaVu Sans"/>
                        </a:rPr>
                        <a:t>Dostava potpisanog obrasca o upisu u 1. razred srednje škole (upisnice) u srednju školu u koju se učenik upisao</a:t>
                      </a:r>
                      <a:endParaRPr b="0" lang="hr-HR" sz="1400" spc="-1" strike="noStrike">
                        <a:latin typeface="Arial"/>
                      </a:endParaRPr>
                    </a:p>
                    <a:p>
                      <a:pPr>
                        <a:lnSpc>
                          <a:spcPct val="100000"/>
                        </a:lnSpc>
                      </a:pPr>
                      <a:r>
                        <a:rPr b="0" lang="hr-HR" sz="1400" spc="-1" strike="noStrike">
                          <a:solidFill>
                            <a:srgbClr val="000000"/>
                          </a:solidFill>
                          <a:latin typeface="Arial"/>
                          <a:ea typeface="DejaVu Sans"/>
                        </a:rPr>
                        <a:t>(škole same određuju točne datume za zaprimanje upisnica I dodatne dokumentacije prema predviđenom razdoblju I objavljuju ih u natječaju te na svojoj mrežnoj stranici I oglasnoj ploči škole)</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endParaRPr b="0" lang="hr-HR" sz="1800" spc="-1" strike="noStrike">
                        <a:latin typeface="Arial"/>
                      </a:endParaRPr>
                    </a:p>
                    <a:p>
                      <a:pPr algn="ctr">
                        <a:lnSpc>
                          <a:spcPct val="100000"/>
                        </a:lnSpc>
                      </a:pPr>
                      <a:endParaRPr b="0" lang="hr-HR" sz="1800" spc="-1" strike="noStrike">
                        <a:latin typeface="Arial"/>
                      </a:endParaRPr>
                    </a:p>
                    <a:p>
                      <a:pPr algn="ctr">
                        <a:lnSpc>
                          <a:spcPct val="100000"/>
                        </a:lnSpc>
                      </a:pPr>
                      <a:r>
                        <a:rPr b="0" lang="hr-HR" sz="1600" spc="-1" strike="noStrike">
                          <a:solidFill>
                            <a:srgbClr val="000000"/>
                          </a:solidFill>
                          <a:latin typeface="Arial"/>
                          <a:ea typeface="DejaVu Sans"/>
                        </a:rPr>
                        <a:t>11. - 13.7.2022.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1752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Objava okvirnog broja slobodnih mjesta za jesenski upisni rok</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hr-HR" sz="1600" spc="-1" strike="noStrike">
                          <a:solidFill>
                            <a:srgbClr val="000000"/>
                          </a:solidFill>
                          <a:latin typeface="Arial"/>
                          <a:ea typeface="DejaVu Sans"/>
                        </a:rPr>
                        <a:t>15.7.2022.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oAutofit/>
                    </a:bodyPr>
                    <a:p>
                      <a:pPr marL="216000" indent="-214560">
                        <a:lnSpc>
                          <a:spcPct val="100000"/>
                        </a:lnSpc>
                        <a:buClr>
                          <a:srgbClr val="000000"/>
                        </a:buClr>
                        <a:buFont typeface="Symbol"/>
                        <a:buChar char=""/>
                      </a:pPr>
                      <a:r>
                        <a:rPr b="0" lang="hr-HR" sz="1400" spc="-1" strike="noStrike">
                          <a:solidFill>
                            <a:srgbClr val="000000"/>
                          </a:solidFill>
                          <a:latin typeface="Arial"/>
                          <a:ea typeface="DejaVu Sans"/>
                        </a:rPr>
                        <a:t>Službena objava slobodnih mjesta za jesenski upisni rok</a:t>
                      </a:r>
                      <a:endParaRPr b="0" lang="hr-H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hr-HR" sz="1600" spc="-1" strike="noStrike">
                          <a:solidFill>
                            <a:srgbClr val="000000"/>
                          </a:solidFill>
                          <a:latin typeface="Arial"/>
                          <a:ea typeface="DejaVu Sans"/>
                        </a:rPr>
                        <a:t>10.8.2022.</a:t>
                      </a:r>
                      <a:endParaRPr b="0" lang="hr-HR"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CustomShape 1"/>
          <p:cNvSpPr/>
          <p:nvPr/>
        </p:nvSpPr>
        <p:spPr>
          <a:xfrm>
            <a:off x="429840" y="360000"/>
            <a:ext cx="9648720" cy="1140120"/>
          </a:xfrm>
          <a:prstGeom prst="rect">
            <a:avLst/>
          </a:prstGeom>
          <a:noFill/>
          <a:ln>
            <a:noFill/>
          </a:ln>
        </p:spPr>
        <p:style>
          <a:lnRef idx="0"/>
          <a:fillRef idx="0"/>
          <a:effectRef idx="0"/>
          <a:fontRef idx="minor"/>
        </p:style>
        <p:txBody>
          <a:bodyPr lIns="45720" rIns="45720" tIns="0" bIns="0" anchor="b">
            <a:normAutofit/>
          </a:bodyPr>
          <a:p>
            <a:pPr>
              <a:lnSpc>
                <a:spcPct val="100000"/>
              </a:lnSpc>
            </a:pPr>
            <a:r>
              <a:rPr b="1" lang="hr-HR" sz="3800" spc="-1" strike="noStrike" cap="all">
                <a:solidFill>
                  <a:srgbClr val="90c226"/>
                </a:solidFill>
                <a:latin typeface="Trebuchet MS"/>
                <a:ea typeface="DejaVu Sans"/>
              </a:rPr>
              <a:t>1.KORAK- prijava u sustav: </a:t>
            </a:r>
            <a:endParaRPr b="0" lang="hr-HR" sz="3800" spc="-1" strike="noStrike">
              <a:latin typeface="Arial"/>
            </a:endParaRPr>
          </a:p>
          <a:p>
            <a:pPr>
              <a:lnSpc>
                <a:spcPct val="100000"/>
              </a:lnSpc>
            </a:pPr>
            <a:r>
              <a:rPr b="1" lang="hr-HR" sz="3800" spc="-1" strike="noStrike" cap="all">
                <a:solidFill>
                  <a:srgbClr val="90c226"/>
                </a:solidFill>
                <a:latin typeface="Trebuchet MS"/>
                <a:ea typeface="DejaVu Sans"/>
              </a:rPr>
              <a:t>   </a:t>
            </a:r>
            <a:r>
              <a:rPr b="1" lang="hr-HR" sz="3800" spc="-1" strike="noStrike" cap="all">
                <a:solidFill>
                  <a:srgbClr val="90c226"/>
                </a:solidFill>
                <a:latin typeface="Trebuchet MS"/>
                <a:ea typeface="DejaVu Sans"/>
              </a:rPr>
              <a:t>od 23.5. do 25.6.2022.</a:t>
            </a:r>
            <a:endParaRPr b="0" lang="hr-HR" sz="3800" spc="-1" strike="noStrike">
              <a:latin typeface="Arial"/>
            </a:endParaRPr>
          </a:p>
        </p:txBody>
      </p:sp>
      <p:sp>
        <p:nvSpPr>
          <p:cNvPr id="178" name="CustomShape 2"/>
          <p:cNvSpPr/>
          <p:nvPr/>
        </p:nvSpPr>
        <p:spPr>
          <a:xfrm>
            <a:off x="429840" y="2428560"/>
            <a:ext cx="9648720" cy="4843440"/>
          </a:xfrm>
          <a:prstGeom prst="rect">
            <a:avLst/>
          </a:prstGeom>
          <a:noFill/>
          <a:ln>
            <a:noFill/>
          </a:ln>
        </p:spPr>
        <p:style>
          <a:lnRef idx="0"/>
          <a:fillRef idx="0"/>
          <a:effectRef idx="0"/>
          <a:fontRef idx="minor"/>
        </p:style>
        <p:txBody>
          <a:bodyPr lIns="68760" rIns="68760" tIns="34200" bIns="34200">
            <a:normAutofit/>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 </a:t>
            </a:r>
            <a:r>
              <a:rPr b="0" lang="hr-HR" sz="2600" spc="-1" strike="noStrike">
                <a:solidFill>
                  <a:srgbClr val="000000"/>
                </a:solidFill>
                <a:latin typeface="Trebuchet MS"/>
                <a:ea typeface="Trebuchet MS"/>
              </a:rPr>
              <a:t>učenici se prijavljuju na mrežnoj stranici </a:t>
            </a:r>
            <a:r>
              <a:rPr b="0" lang="hr-HR" sz="2600" spc="-1" strike="noStrike" u="sng">
                <a:solidFill>
                  <a:srgbClr val="99ca3c"/>
                </a:solidFill>
                <a:uFillTx/>
                <a:latin typeface="Trebuchet MS"/>
                <a:ea typeface="Trebuchet MS"/>
                <a:hlinkClick r:id="rId1"/>
              </a:rPr>
              <a:t>www.upisi.hr</a:t>
            </a:r>
            <a:r>
              <a:rPr b="0" lang="hr-HR" sz="2600" spc="-1" strike="noStrike">
                <a:solidFill>
                  <a:srgbClr val="000000"/>
                </a:solidFill>
                <a:latin typeface="Trebuchet MS"/>
                <a:ea typeface="Trebuchet MS"/>
              </a:rPr>
              <a:t> sa svojim elektroničkim identitetom iz sustava AAI@EduHr (potrebno je i korisničko ime i lozinka)</a:t>
            </a:r>
            <a:endParaRPr b="0" lang="hr-HR" sz="2600" spc="-1" strike="noStrike">
              <a:latin typeface="Arial"/>
            </a:endParaRPr>
          </a:p>
          <a:p>
            <a:pPr>
              <a:lnSpc>
                <a:spcPct val="100000"/>
              </a:lnSpc>
              <a:spcBef>
                <a:spcPts val="601"/>
              </a:spcBef>
            </a:pPr>
            <a:endParaRPr b="0" lang="hr-HR" sz="2600" spc="-1" strike="noStrike">
              <a:latin typeface="Arial"/>
            </a:endParaRPr>
          </a:p>
          <a:p>
            <a:pPr>
              <a:lnSpc>
                <a:spcPct val="100000"/>
              </a:lnSpc>
              <a:spcBef>
                <a:spcPts val="601"/>
              </a:spcBef>
            </a:pPr>
            <a:endParaRPr b="0" lang="hr-HR" sz="2600" spc="-1" strike="noStrike">
              <a:latin typeface="Arial"/>
            </a:endParaRPr>
          </a:p>
          <a:p>
            <a:pPr>
              <a:lnSpc>
                <a:spcPct val="100000"/>
              </a:lnSpc>
              <a:spcBef>
                <a:spcPts val="601"/>
              </a:spcBef>
            </a:pP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CustomShape 1"/>
          <p:cNvSpPr/>
          <p:nvPr/>
        </p:nvSpPr>
        <p:spPr>
          <a:xfrm>
            <a:off x="477000" y="0"/>
            <a:ext cx="8521560" cy="1870560"/>
          </a:xfrm>
          <a:prstGeom prst="rect">
            <a:avLst/>
          </a:prstGeom>
          <a:noFill/>
          <a:ln>
            <a:noFill/>
          </a:ln>
        </p:spPr>
        <p:style>
          <a:lnRef idx="0"/>
          <a:fillRef idx="0"/>
          <a:effectRef idx="0"/>
          <a:fontRef idx="minor"/>
        </p:style>
        <p:txBody>
          <a:bodyPr lIns="45720" rIns="45720" tIns="0" bIns="0" anchor="b">
            <a:normAutofit/>
          </a:bodyPr>
          <a:p>
            <a:pPr>
              <a:lnSpc>
                <a:spcPct val="100000"/>
              </a:lnSpc>
            </a:pPr>
            <a:br/>
            <a:br/>
            <a:r>
              <a:rPr b="1" lang="hr-HR" sz="2800" spc="-1" strike="noStrike" cap="all">
                <a:solidFill>
                  <a:srgbClr val="90c226"/>
                </a:solidFill>
                <a:latin typeface="Trebuchet MS"/>
                <a:ea typeface="DejaVu Sans"/>
              </a:rPr>
              <a:t>2.KORAK- </a:t>
            </a:r>
            <a:r>
              <a:rPr b="1" lang="hr-HR" sz="2800" spc="-1" strike="noStrike" cap="all">
                <a:solidFill>
                  <a:srgbClr val="90c226"/>
                </a:solidFill>
                <a:latin typeface="Trebuchet MS"/>
                <a:ea typeface="Trebuchet MS"/>
              </a:rPr>
              <a:t>provjera unesenih ocjena i ostalih podataka: od 23.5. do 25.6.2022.</a:t>
            </a:r>
            <a:endParaRPr b="0" lang="hr-HR" sz="2800" spc="-1" strike="noStrike">
              <a:latin typeface="Arial"/>
            </a:endParaRPr>
          </a:p>
          <a:p>
            <a:pPr>
              <a:lnSpc>
                <a:spcPct val="100000"/>
              </a:lnSpc>
            </a:pPr>
            <a:endParaRPr b="0" lang="hr-HR" sz="2800" spc="-1" strike="noStrike">
              <a:latin typeface="Arial"/>
            </a:endParaRPr>
          </a:p>
        </p:txBody>
      </p:sp>
      <p:sp>
        <p:nvSpPr>
          <p:cNvPr id="180" name="CustomShape 2"/>
          <p:cNvSpPr/>
          <p:nvPr/>
        </p:nvSpPr>
        <p:spPr>
          <a:xfrm>
            <a:off x="682560" y="2088000"/>
            <a:ext cx="7236000" cy="4843440"/>
          </a:xfrm>
          <a:prstGeom prst="rect">
            <a:avLst/>
          </a:prstGeom>
          <a:noFill/>
          <a:ln>
            <a:noFill/>
          </a:ln>
        </p:spPr>
        <p:style>
          <a:lnRef idx="0"/>
          <a:fillRef idx="0"/>
          <a:effectRef idx="0"/>
          <a:fontRef idx="minor"/>
        </p:style>
        <p:txBody>
          <a:bodyPr lIns="68760" rIns="68760" tIns="34200" bIns="34200">
            <a:normAutofit/>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učenici trebaju provjeriti osobne podatke, ocjene iz osnovne škole te, ako ih posjeduju, rezultate državnih i međunarodnih natjecanja, kao i sve ostale upisane podatke koji se nalaze u sustavu</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ako su podaci netočni, trebaju obavijestiti razrednicu</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ff0000"/>
                </a:solidFill>
                <a:latin typeface="Trebuchet MS"/>
                <a:ea typeface="Trebuchet MS"/>
              </a:rPr>
              <a:t>ako niste, s njima to napraviti kod kuće</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576000" y="504000"/>
            <a:ext cx="7236000" cy="1140120"/>
          </a:xfrm>
          <a:prstGeom prst="rect">
            <a:avLst/>
          </a:prstGeom>
          <a:noFill/>
          <a:ln>
            <a:noFill/>
          </a:ln>
        </p:spPr>
        <p:style>
          <a:lnRef idx="0"/>
          <a:fillRef idx="0"/>
          <a:effectRef idx="0"/>
          <a:fontRef idx="minor"/>
        </p:style>
        <p:txBody>
          <a:bodyPr lIns="45720" rIns="45720" tIns="0" bIns="0" anchor="b">
            <a:normAutofit fontScale="55000"/>
          </a:bodyPr>
          <a:p>
            <a:pPr>
              <a:lnSpc>
                <a:spcPct val="100000"/>
              </a:lnSpc>
            </a:pPr>
            <a:r>
              <a:rPr b="1" lang="hr-HR" sz="3800" spc="-1" strike="noStrike" cap="all">
                <a:solidFill>
                  <a:srgbClr val="90c226"/>
                </a:solidFill>
                <a:latin typeface="Trebuchet MS"/>
                <a:ea typeface="DejaVu Sans"/>
              </a:rPr>
              <a:t>3.KORAK- prijava obrazovnih programa: od 25.6.do 7.7.2022.</a:t>
            </a:r>
            <a:endParaRPr b="0" lang="hr-HR" sz="3800" spc="-1" strike="noStrike">
              <a:latin typeface="Arial"/>
            </a:endParaRPr>
          </a:p>
        </p:txBody>
      </p:sp>
      <p:sp>
        <p:nvSpPr>
          <p:cNvPr id="182" name="CustomShape 2"/>
          <p:cNvSpPr/>
          <p:nvPr/>
        </p:nvSpPr>
        <p:spPr>
          <a:xfrm>
            <a:off x="505080" y="1924200"/>
            <a:ext cx="9718560" cy="4843440"/>
          </a:xfrm>
          <a:prstGeom prst="rect">
            <a:avLst/>
          </a:prstGeom>
          <a:noFill/>
          <a:ln>
            <a:noFill/>
          </a:ln>
        </p:spPr>
        <p:style>
          <a:lnRef idx="0"/>
          <a:fillRef idx="0"/>
          <a:effectRef idx="0"/>
          <a:fontRef idx="minor"/>
        </p:style>
        <p:txBody>
          <a:bodyPr lIns="68760" rIns="68760" tIns="34200" bIns="34200">
            <a:normAutofit/>
          </a:bodyPr>
          <a:p>
            <a:pPr marL="274320" indent="-271440">
              <a:lnSpc>
                <a:spcPct val="100000"/>
              </a:lnSpc>
              <a:spcBef>
                <a:spcPts val="601"/>
              </a:spcBef>
              <a:buClr>
                <a:srgbClr val="b13f9a"/>
              </a:buClr>
              <a:buSzPct val="73000"/>
              <a:buFont typeface="Wingdings 2" charset="2"/>
              <a:buChar char=""/>
            </a:pPr>
            <a:r>
              <a:rPr b="0" lang="hr-HR" sz="2000" spc="-1" strike="noStrike">
                <a:solidFill>
                  <a:srgbClr val="000000"/>
                </a:solidFill>
                <a:latin typeface="Trebuchet MS"/>
                <a:ea typeface="DejaVu Sans"/>
              </a:rPr>
              <a:t>VAŽNO!!! Prijava programa koji zahtijevaju dodatne provjere (npr.neki umjetnički programi konkretno u SŠ ŠUDIGO) je kraća </a:t>
            </a:r>
            <a:endParaRPr b="0" lang="hr-HR" sz="20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000" spc="-1" strike="noStrike">
                <a:solidFill>
                  <a:srgbClr val="000000"/>
                </a:solidFill>
                <a:latin typeface="Trebuchet MS"/>
                <a:ea typeface="DejaVu Sans"/>
              </a:rPr>
              <a:t>i traje do </a:t>
            </a:r>
            <a:r>
              <a:rPr b="1" lang="hr-HR" sz="2000" spc="-1" strike="noStrike" u="sng">
                <a:solidFill>
                  <a:srgbClr val="000000"/>
                </a:solidFill>
                <a:uFillTx/>
                <a:latin typeface="Trebuchet MS"/>
                <a:ea typeface="DejaVu Sans"/>
              </a:rPr>
              <a:t>28.6.2022.</a:t>
            </a:r>
            <a:endParaRPr b="0" lang="hr-HR" sz="2000" spc="-1" strike="noStrike">
              <a:latin typeface="Arial"/>
            </a:endParaRPr>
          </a:p>
          <a:p>
            <a:pPr>
              <a:lnSpc>
                <a:spcPct val="100000"/>
              </a:lnSpc>
              <a:spcBef>
                <a:spcPts val="601"/>
              </a:spcBef>
            </a:pPr>
            <a:endParaRPr b="0" lang="hr-HR" sz="20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000" spc="-1" strike="noStrike">
                <a:solidFill>
                  <a:srgbClr val="000000"/>
                </a:solidFill>
                <a:latin typeface="Trebuchet MS"/>
                <a:ea typeface="DejaVu Sans"/>
              </a:rPr>
              <a:t>ukoliko učenici žele ili imaju neke tehničke poteškoće, prijavu srednjoškolskih programa mogu obaviti u školi </a:t>
            </a:r>
            <a:r>
              <a:rPr b="1" lang="hr-HR" sz="2000" spc="-1" strike="noStrike" u="sng">
                <a:solidFill>
                  <a:srgbClr val="ff0000"/>
                </a:solidFill>
                <a:uFillTx/>
                <a:latin typeface="Trebuchet MS"/>
                <a:ea typeface="DejaVu Sans"/>
              </a:rPr>
              <a:t>27. lipnja (ponedjeljak)</a:t>
            </a:r>
            <a:r>
              <a:rPr b="1" lang="hr-HR" sz="2000" spc="-1" strike="noStrike">
                <a:solidFill>
                  <a:srgbClr val="ff0000"/>
                </a:solidFill>
                <a:latin typeface="Trebuchet MS"/>
                <a:ea typeface="DejaVu Sans"/>
              </a:rPr>
              <a:t>:</a:t>
            </a:r>
            <a:endParaRPr b="0" lang="hr-HR" sz="2000" spc="-1" strike="noStrike">
              <a:latin typeface="Arial"/>
            </a:endParaRPr>
          </a:p>
          <a:p>
            <a:pPr lvl="1" marL="432000" indent="-215640">
              <a:lnSpc>
                <a:spcPct val="100000"/>
              </a:lnSpc>
              <a:spcBef>
                <a:spcPts val="601"/>
              </a:spcBef>
              <a:buClr>
                <a:srgbClr val="000000"/>
              </a:buClr>
              <a:buSzPct val="45000"/>
              <a:buFont typeface="Wingdings" charset="2"/>
              <a:buChar char=""/>
            </a:pPr>
            <a:r>
              <a:rPr b="1" lang="hr-HR" sz="2000" spc="-1" strike="noStrike">
                <a:solidFill>
                  <a:srgbClr val="000000"/>
                </a:solidFill>
                <a:latin typeface="Trebuchet MS"/>
                <a:ea typeface="DejaVu Sans"/>
              </a:rPr>
              <a:t>u </a:t>
            </a:r>
            <a:r>
              <a:rPr b="1" lang="hr-HR" sz="2000" spc="-1" strike="noStrike" u="sng">
                <a:solidFill>
                  <a:srgbClr val="000000"/>
                </a:solidFill>
                <a:uFillTx/>
                <a:latin typeface="Trebuchet MS"/>
                <a:ea typeface="DejaVu Sans"/>
              </a:rPr>
              <a:t>MŠ u Mihovljanu -&gt; u 10:30 sati</a:t>
            </a:r>
            <a:endParaRPr b="0" lang="hr-HR" sz="2000" spc="-1" strike="noStrike">
              <a:latin typeface="Arial"/>
            </a:endParaRPr>
          </a:p>
          <a:p>
            <a:pPr lvl="1" marL="432000" indent="-215640">
              <a:lnSpc>
                <a:spcPct val="100000"/>
              </a:lnSpc>
              <a:spcBef>
                <a:spcPts val="601"/>
              </a:spcBef>
              <a:buClr>
                <a:srgbClr val="000000"/>
              </a:buClr>
              <a:buSzPct val="45000"/>
              <a:buFont typeface="Wingdings" charset="2"/>
              <a:buChar char=""/>
            </a:pPr>
            <a:r>
              <a:rPr b="1" lang="hr-HR" sz="2000" spc="-1" strike="noStrike">
                <a:solidFill>
                  <a:srgbClr val="000000"/>
                </a:solidFill>
                <a:latin typeface="Trebuchet MS"/>
                <a:ea typeface="DejaVu Sans"/>
              </a:rPr>
              <a:t>u </a:t>
            </a:r>
            <a:r>
              <a:rPr b="1" lang="hr-HR" sz="2000" spc="-1" strike="noStrike" u="sng">
                <a:solidFill>
                  <a:srgbClr val="000000"/>
                </a:solidFill>
                <a:uFillTx/>
                <a:latin typeface="Trebuchet MS"/>
                <a:ea typeface="DejaVu Sans"/>
              </a:rPr>
              <a:t>PŠ u Novom Golubovcu -&gt; u 8:30 sati</a:t>
            </a:r>
            <a:endParaRPr b="0" lang="hr-HR" sz="2000" spc="-1" strike="noStrike">
              <a:latin typeface="Arial"/>
            </a:endParaRPr>
          </a:p>
          <a:p>
            <a:pPr>
              <a:lnSpc>
                <a:spcPct val="100000"/>
              </a:lnSpc>
              <a:spcBef>
                <a:spcPts val="601"/>
              </a:spcBef>
            </a:pPr>
            <a:endParaRPr b="0" lang="hr-HR" sz="20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000" spc="-1" strike="noStrike">
                <a:solidFill>
                  <a:srgbClr val="000000"/>
                </a:solidFill>
                <a:latin typeface="Trebuchet MS"/>
                <a:ea typeface="DejaVu Sans"/>
              </a:rPr>
              <a:t>Napomena -&gt; na dan kada započne prijava obraz. programa, može se dogoditi da zbog preopterećenja stranica ne funkcionira, a kako bi se to izbjeglo najbolje programe prijavljivati drugi ili treći dan</a:t>
            </a:r>
            <a:endParaRPr b="0" lang="hr-HR" sz="20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457200" y="320040"/>
            <a:ext cx="8613360" cy="1140120"/>
          </a:xfrm>
          <a:prstGeom prst="rect">
            <a:avLst/>
          </a:prstGeom>
          <a:noFill/>
          <a:ln>
            <a:noFill/>
          </a:ln>
        </p:spPr>
        <p:style>
          <a:lnRef idx="0"/>
          <a:fillRef idx="0"/>
          <a:effectRef idx="0"/>
          <a:fontRef idx="minor"/>
        </p:style>
        <p:txBody>
          <a:bodyPr lIns="45720" rIns="45720" tIns="0" bIns="0" anchor="b">
            <a:noAutofit/>
          </a:bodyPr>
          <a:p>
            <a:pPr>
              <a:lnSpc>
                <a:spcPct val="100000"/>
              </a:lnSpc>
            </a:pPr>
            <a:r>
              <a:rPr b="1" lang="hr-HR" sz="2800" spc="-1" strike="noStrike" cap="all">
                <a:solidFill>
                  <a:srgbClr val="90c226"/>
                </a:solidFill>
                <a:latin typeface="Trebuchet MS"/>
                <a:ea typeface="Trebuchet MS"/>
              </a:rPr>
              <a:t>3.KORAK- prijava obrazovnih programa: od 25.6. do 7.7.2022.</a:t>
            </a:r>
            <a:endParaRPr b="0" lang="hr-HR" sz="2800" spc="-1" strike="noStrike">
              <a:latin typeface="Arial"/>
            </a:endParaRPr>
          </a:p>
        </p:txBody>
      </p:sp>
      <p:sp>
        <p:nvSpPr>
          <p:cNvPr id="184" name="CustomShape 2"/>
          <p:cNvSpPr/>
          <p:nvPr/>
        </p:nvSpPr>
        <p:spPr>
          <a:xfrm>
            <a:off x="457200" y="1609560"/>
            <a:ext cx="7821360" cy="4843440"/>
          </a:xfrm>
          <a:prstGeom prst="rect">
            <a:avLst/>
          </a:prstGeom>
          <a:noFill/>
          <a:ln>
            <a:noFill/>
          </a:ln>
        </p:spPr>
        <p:style>
          <a:lnRef idx="0"/>
          <a:fillRef idx="0"/>
          <a:effectRef idx="0"/>
          <a:fontRef idx="minor"/>
        </p:style>
        <p:txBody>
          <a:bodyPr lIns="68760" rIns="68760" tIns="34200" bIns="34200">
            <a:normAutofit fontScale="53000"/>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učenici mogu prijaviti najviše </a:t>
            </a:r>
            <a:r>
              <a:rPr b="1" lang="hr-HR" sz="2600" spc="-1" strike="noStrike">
                <a:solidFill>
                  <a:srgbClr val="ff0000"/>
                </a:solidFill>
                <a:latin typeface="Trebuchet MS"/>
                <a:ea typeface="Trebuchet MS"/>
              </a:rPr>
              <a:t>6 programa obrazovanja</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listu prioriteta treba pažljivo pripremiti tako da se na vrh liste postavi program obrazovanja koji se najviše želi upisati, a zatim i ostali, željenim redoslijedom; sukladno tome, kandidat će se optimalno rasporediti na program obrazovanja koji mu je najviši na listi prioriteta, a za koji se, prema ostvarenim bodovima, nalazi u sklopu upisne kvote.</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prilikom prijave pojedinoga programa obrazovanja potrebno je odabrati prvi i drugi strani jezik i izborne predmete između ponuđenih stranih jezika i izbornih predmeta koji se u srednjoj školi predaju</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Trebuchet MS"/>
              </a:rPr>
              <a:t>cijelo vrijeme trajanja prijava moći će pratiti bodovno stanje na kartici </a:t>
            </a:r>
            <a:r>
              <a:rPr b="1" i="1" lang="hr-HR" sz="2600" spc="-1" strike="noStrike">
                <a:solidFill>
                  <a:srgbClr val="000000"/>
                </a:solidFill>
                <a:latin typeface="Trebuchet MS"/>
                <a:ea typeface="Trebuchet MS"/>
              </a:rPr>
              <a:t>Moji rezultati </a:t>
            </a:r>
            <a:r>
              <a:rPr b="0" lang="hr-HR" sz="2600" spc="-1" strike="noStrike">
                <a:solidFill>
                  <a:srgbClr val="000000"/>
                </a:solidFill>
                <a:latin typeface="Trebuchet MS"/>
                <a:ea typeface="Trebuchet MS"/>
              </a:rPr>
              <a:t>i mijenjati listu prijavljenih programa</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320040"/>
            <a:ext cx="7893360" cy="1140120"/>
          </a:xfrm>
          <a:prstGeom prst="rect">
            <a:avLst/>
          </a:prstGeom>
          <a:noFill/>
          <a:ln>
            <a:noFill/>
          </a:ln>
        </p:spPr>
        <p:style>
          <a:lnRef idx="0"/>
          <a:fillRef idx="0"/>
          <a:effectRef idx="0"/>
          <a:fontRef idx="minor"/>
        </p:style>
        <p:txBody>
          <a:bodyPr lIns="45720" rIns="45720" tIns="0" bIns="0" anchor="b">
            <a:noAutofit/>
          </a:bodyPr>
          <a:p>
            <a:pPr>
              <a:lnSpc>
                <a:spcPct val="100000"/>
              </a:lnSpc>
            </a:pPr>
            <a:r>
              <a:rPr b="1" lang="hr-HR" sz="2800" spc="-1" strike="noStrike" cap="all">
                <a:solidFill>
                  <a:srgbClr val="90c226"/>
                </a:solidFill>
                <a:latin typeface="Trebuchet MS"/>
                <a:ea typeface="DejaVu Sans"/>
              </a:rPr>
              <a:t>3.KORAK- prijava obrazovnih programa: od 25.6. do 7.7.2022.</a:t>
            </a:r>
            <a:endParaRPr b="0" lang="hr-HR" sz="2800" spc="-1" strike="noStrike">
              <a:latin typeface="Arial"/>
            </a:endParaRPr>
          </a:p>
        </p:txBody>
      </p:sp>
      <p:sp>
        <p:nvSpPr>
          <p:cNvPr id="186" name="CustomShape 2"/>
          <p:cNvSpPr/>
          <p:nvPr/>
        </p:nvSpPr>
        <p:spPr>
          <a:xfrm>
            <a:off x="457200" y="1609560"/>
            <a:ext cx="7236000" cy="4843440"/>
          </a:xfrm>
          <a:prstGeom prst="rect">
            <a:avLst/>
          </a:prstGeom>
          <a:noFill/>
          <a:ln>
            <a:noFill/>
          </a:ln>
        </p:spPr>
        <p:style>
          <a:lnRef idx="0"/>
          <a:fillRef idx="0"/>
          <a:effectRef idx="0"/>
          <a:fontRef idx="minor"/>
        </p:style>
        <p:txBody>
          <a:bodyPr lIns="90000" rIns="90000" tIns="45000" bIns="45000">
            <a:normAutofit fontScale="59000"/>
          </a:bodyPr>
          <a:p>
            <a:pPr marL="274320" indent="-271440">
              <a:lnSpc>
                <a:spcPct val="100000"/>
              </a:lnSpc>
              <a:spcBef>
                <a:spcPts val="601"/>
              </a:spcBef>
              <a:buClr>
                <a:srgbClr val="b13f9a"/>
              </a:buClr>
              <a:buSzPct val="73000"/>
              <a:buFont typeface="Wingdings 2" charset="2"/>
              <a:buChar char=""/>
            </a:pPr>
            <a:r>
              <a:rPr b="1" lang="hr-HR" sz="2600" spc="-1" strike="noStrike">
                <a:solidFill>
                  <a:srgbClr val="000000"/>
                </a:solidFill>
                <a:latin typeface="Trebuchet MS"/>
                <a:ea typeface="DejaVu Sans"/>
              </a:rPr>
              <a:t>Ogledne ljestvice poretka </a:t>
            </a:r>
            <a:r>
              <a:rPr b="0" lang="hr-HR" sz="2600" spc="-1" strike="noStrike">
                <a:solidFill>
                  <a:srgbClr val="000000"/>
                </a:solidFill>
                <a:latin typeface="Trebuchet MS"/>
                <a:ea typeface="DejaVu Sans"/>
              </a:rPr>
              <a:t>odraz su trenutačnoga bodovnoga stanja izračunatoga na temelju podataka koji su trenutačno u sustavu. To znači da su podložne promjenama zbog ispravka netočno unesenih ocjena u sustav, rješavanja prigovora, unosa rezultata dodatnih provjera, novih prijava i brisanja prijava te promjena prioriteta programa obrazovanja. Dakle, ogledne ljestvice poretka neprestano se mijenjaju.</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Ljestvice poretka obnavljaju se svakih sat vremena pa je posljedicu promjene podataka ili redoslijeda na listi prioriteta moguće vidjeti za najviše sat vremena, ovisno o trenutku promjene.</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600" spc="-1" strike="noStrike">
                <a:solidFill>
                  <a:srgbClr val="000000"/>
                </a:solidFill>
                <a:latin typeface="Trebuchet MS"/>
                <a:ea typeface="DejaVu Sans"/>
              </a:rPr>
              <a:t>KONAČNA LJESTVICA PORETKA OBJAVLJUJE SE 9.7.2022.</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789840" y="320040"/>
            <a:ext cx="7664400" cy="1140120"/>
          </a:xfrm>
          <a:prstGeom prst="rect">
            <a:avLst/>
          </a:prstGeom>
          <a:noFill/>
          <a:ln>
            <a:noFill/>
          </a:ln>
        </p:spPr>
        <p:style>
          <a:lnRef idx="0"/>
          <a:fillRef idx="0"/>
          <a:effectRef idx="0"/>
          <a:fontRef idx="minor"/>
        </p:style>
        <p:txBody>
          <a:bodyPr lIns="45720" rIns="45720" tIns="0" bIns="0" anchor="b">
            <a:normAutofit fontScale="55000"/>
          </a:bodyPr>
          <a:p>
            <a:pPr>
              <a:lnSpc>
                <a:spcPct val="100000"/>
              </a:lnSpc>
            </a:pPr>
            <a:r>
              <a:rPr b="1" lang="hr-HR" sz="3800" spc="-1" strike="noStrike" cap="all">
                <a:solidFill>
                  <a:srgbClr val="90c226"/>
                </a:solidFill>
                <a:latin typeface="Trebuchet MS"/>
                <a:ea typeface="DejaVu Sans"/>
              </a:rPr>
              <a:t>4.KORAK- zaprimanje prijavnica od 7.7.do 8.7.2022.</a:t>
            </a:r>
            <a:endParaRPr b="0" lang="hr-HR" sz="3800" spc="-1" strike="noStrike">
              <a:latin typeface="Arial"/>
            </a:endParaRPr>
          </a:p>
        </p:txBody>
      </p:sp>
      <p:sp>
        <p:nvSpPr>
          <p:cNvPr id="188" name="CustomShape 2"/>
          <p:cNvSpPr/>
          <p:nvPr/>
        </p:nvSpPr>
        <p:spPr>
          <a:xfrm>
            <a:off x="596160" y="1779840"/>
            <a:ext cx="7703640" cy="4843440"/>
          </a:xfrm>
          <a:prstGeom prst="rect">
            <a:avLst/>
          </a:prstGeom>
          <a:noFill/>
          <a:ln>
            <a:noFill/>
          </a:ln>
        </p:spPr>
        <p:style>
          <a:lnRef idx="0"/>
          <a:fillRef idx="0"/>
          <a:effectRef idx="0"/>
          <a:fontRef idx="minor"/>
        </p:style>
        <p:txBody>
          <a:bodyPr lIns="68760" rIns="68760" tIns="34200" bIns="34200">
            <a:normAutofit fontScale="60000"/>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učenik može sam dohvatiti prijavnicu sa svog sučelja iz sustava upisi.hr. (kartica </a:t>
            </a:r>
            <a:r>
              <a:rPr b="0" i="1" lang="hr-HR" sz="2600" spc="-1" strike="noStrike">
                <a:solidFill>
                  <a:srgbClr val="000000"/>
                </a:solidFill>
                <a:latin typeface="Trebuchet MS"/>
                <a:ea typeface="DejaVu Sans"/>
              </a:rPr>
              <a:t>„Moj odabir”</a:t>
            </a:r>
            <a:r>
              <a:rPr b="0" lang="hr-HR" sz="2600" spc="-1" strike="noStrike">
                <a:solidFill>
                  <a:srgbClr val="000000"/>
                </a:solidFill>
                <a:latin typeface="Trebuchet MS"/>
                <a:ea typeface="DejaVu Sans"/>
              </a:rPr>
              <a:t>)</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600" spc="-1" strike="noStrike">
                <a:solidFill>
                  <a:srgbClr val="ff0000"/>
                </a:solidFill>
                <a:latin typeface="Trebuchet MS"/>
                <a:ea typeface="DejaVu Sans"/>
              </a:rPr>
              <a:t>prijavnicu potpisuju učenik i roditelj</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potpisanu prijavnicu učenik može sam učitati u sustav ili ju potpisanu može dostaviti razredniku koji će to učiniti</a:t>
            </a:r>
            <a:endParaRPr b="0" lang="hr-HR" sz="2600" spc="-1" strike="noStrike">
              <a:latin typeface="Arial"/>
            </a:endParaRPr>
          </a:p>
          <a:p>
            <a:pPr>
              <a:lnSpc>
                <a:spcPct val="100000"/>
              </a:lnSpc>
              <a:spcBef>
                <a:spcPts val="601"/>
              </a:spcBef>
            </a:pP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600" spc="-1" strike="noStrike">
                <a:solidFill>
                  <a:srgbClr val="000000"/>
                </a:solidFill>
                <a:latin typeface="Trebuchet MS"/>
                <a:ea typeface="DejaVu Sans"/>
              </a:rPr>
              <a:t>ako učenik i roditelj/skrbnik nisu u mogućnosti ispisati prijavnicu, to će učiniti razrednik, a učenik i roditelj/skrbnik dolaze osobno u školu i vlastoručno potpisuju prijavnicu na datum </a:t>
            </a:r>
            <a:r>
              <a:rPr b="1" lang="hr-HR" sz="2600" spc="-1" strike="noStrike" u="sng">
                <a:solidFill>
                  <a:srgbClr val="ff0000"/>
                </a:solidFill>
                <a:uFillTx/>
                <a:latin typeface="Trebuchet MS"/>
                <a:ea typeface="DejaVu Sans"/>
              </a:rPr>
              <a:t>8. srpnja (petak)</a:t>
            </a:r>
            <a:r>
              <a:rPr b="1" lang="hr-HR" sz="2600" spc="-1" strike="noStrike">
                <a:solidFill>
                  <a:srgbClr val="ff0000"/>
                </a:solidFill>
                <a:latin typeface="Trebuchet MS"/>
                <a:ea typeface="DejaVu Sans"/>
              </a:rPr>
              <a:t>:</a:t>
            </a:r>
            <a:endParaRPr b="0" lang="hr-HR" sz="2600" spc="-1" strike="noStrike">
              <a:latin typeface="Arial"/>
            </a:endParaRPr>
          </a:p>
          <a:p>
            <a:pPr lvl="1" marL="432000" indent="-215640">
              <a:lnSpc>
                <a:spcPct val="100000"/>
              </a:lnSpc>
              <a:spcBef>
                <a:spcPts val="601"/>
              </a:spcBef>
              <a:buClr>
                <a:srgbClr val="000000"/>
              </a:buClr>
              <a:buSzPct val="45000"/>
              <a:buFont typeface="Wingdings" charset="2"/>
              <a:buChar char=""/>
            </a:pPr>
            <a:r>
              <a:rPr b="1" lang="hr-HR" sz="2600" spc="-1" strike="noStrike" u="sng">
                <a:solidFill>
                  <a:srgbClr val="000000"/>
                </a:solidFill>
                <a:uFillTx/>
                <a:latin typeface="Trebuchet MS"/>
                <a:ea typeface="DejaVu Sans"/>
              </a:rPr>
              <a:t>u PŠ Novi Golubovec u 9:00 sati</a:t>
            </a:r>
            <a:endParaRPr b="0" lang="hr-HR" sz="2600" spc="-1" strike="noStrike">
              <a:latin typeface="Arial"/>
            </a:endParaRPr>
          </a:p>
          <a:p>
            <a:pPr lvl="1" marL="432000" indent="-215640">
              <a:lnSpc>
                <a:spcPct val="100000"/>
              </a:lnSpc>
              <a:spcBef>
                <a:spcPts val="601"/>
              </a:spcBef>
              <a:buClr>
                <a:srgbClr val="000000"/>
              </a:buClr>
              <a:buSzPct val="45000"/>
              <a:buFont typeface="Wingdings" charset="2"/>
              <a:buChar char=""/>
            </a:pPr>
            <a:r>
              <a:rPr b="1" lang="hr-HR" sz="2600" spc="-1" strike="noStrike" u="sng">
                <a:solidFill>
                  <a:srgbClr val="000000"/>
                </a:solidFill>
                <a:uFillTx/>
                <a:latin typeface="Trebuchet MS"/>
                <a:ea typeface="DejaVu Sans"/>
              </a:rPr>
              <a:t>u MŠ Mihovljan u 11:00 sati</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ff0000"/>
                </a:solidFill>
                <a:latin typeface="Trebuchet MS"/>
                <a:ea typeface="DejaVu Sans"/>
              </a:rPr>
              <a:t>Taj je korak preduvjet za upis!!</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457200" y="320040"/>
            <a:ext cx="7893360" cy="1140120"/>
          </a:xfrm>
          <a:prstGeom prst="rect">
            <a:avLst/>
          </a:prstGeom>
          <a:noFill/>
          <a:ln>
            <a:noFill/>
          </a:ln>
        </p:spPr>
        <p:style>
          <a:lnRef idx="0"/>
          <a:fillRef idx="0"/>
          <a:effectRef idx="0"/>
          <a:fontRef idx="minor"/>
        </p:style>
        <p:txBody>
          <a:bodyPr lIns="45720" rIns="45720" tIns="0" bIns="0" anchor="b">
            <a:noAutofit/>
          </a:bodyPr>
          <a:p>
            <a:pPr>
              <a:lnSpc>
                <a:spcPct val="100000"/>
              </a:lnSpc>
            </a:pPr>
            <a:r>
              <a:rPr b="1" lang="hr-HR" sz="2800" spc="-1" strike="noStrike" cap="all">
                <a:solidFill>
                  <a:srgbClr val="90c226"/>
                </a:solidFill>
                <a:latin typeface="Trebuchet MS"/>
                <a:ea typeface="DejaVu Sans"/>
              </a:rPr>
              <a:t>5.KORAK- dostava upisnice i dokumenata koji su uvjet za upis u srednju školu: 11.7.-13.7.2022.</a:t>
            </a:r>
            <a:endParaRPr b="0" lang="hr-HR" sz="2800" spc="-1" strike="noStrike">
              <a:latin typeface="Arial"/>
            </a:endParaRPr>
          </a:p>
        </p:txBody>
      </p:sp>
      <p:sp>
        <p:nvSpPr>
          <p:cNvPr id="190" name="CustomShape 2"/>
          <p:cNvSpPr/>
          <p:nvPr/>
        </p:nvSpPr>
        <p:spPr>
          <a:xfrm>
            <a:off x="576000" y="1656000"/>
            <a:ext cx="8783640" cy="4843440"/>
          </a:xfrm>
          <a:prstGeom prst="rect">
            <a:avLst/>
          </a:prstGeom>
          <a:noFill/>
          <a:ln>
            <a:noFill/>
          </a:ln>
        </p:spPr>
        <p:style>
          <a:lnRef idx="0"/>
          <a:fillRef idx="0"/>
          <a:effectRef idx="0"/>
          <a:fontRef idx="minor"/>
        </p:style>
        <p:txBody>
          <a:bodyPr lIns="68760" rIns="68760" tIns="34200" bIns="34200">
            <a:normAutofit fontScale="35000"/>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nakon objave konačne liste poretka u srednju školu koju su učenici upisali, trebaju dostaviti upisnicu i po potrebi dokumentaciju koja je uvjet za upis (potvrda školske medicine, potvrda obiteljskog liječnika, liječnička svjedodžba medicine rada, sklopljen ugovor o naukovanju…). </a:t>
            </a:r>
            <a:r>
              <a:rPr b="1" lang="hr-HR" sz="2600" spc="-1" strike="noStrike">
                <a:solidFill>
                  <a:srgbClr val="000000"/>
                </a:solidFill>
                <a:latin typeface="Trebuchet MS"/>
                <a:ea typeface="DejaVu Sans"/>
              </a:rPr>
              <a:t>Kod prijave programa biti će jasno istaknuto treba li vam neka od navedenih dokumentacija i ako da, koja točno</a:t>
            </a:r>
            <a:endParaRPr b="0" lang="hr-HR" sz="2600" spc="-1" strike="noStrike">
              <a:latin typeface="Arial"/>
            </a:endParaRPr>
          </a:p>
          <a:p>
            <a:pPr>
              <a:lnSpc>
                <a:spcPct val="100000"/>
              </a:lnSpc>
              <a:spcBef>
                <a:spcPts val="601"/>
              </a:spcBef>
            </a:pP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u="sng">
                <a:solidFill>
                  <a:srgbClr val="000000"/>
                </a:solidFill>
                <a:uFillTx/>
                <a:latin typeface="Trebuchet MS"/>
                <a:ea typeface="DejaVu Sans"/>
              </a:rPr>
              <a:t>svaka će srednja škola sama odrediti točan datum i vrijeme za dostavu upisnica i dokumentacije i objaviti ga na svojoj mrežnoj stranici </a:t>
            </a:r>
            <a:r>
              <a:rPr b="0" lang="hr-HR" sz="2600" spc="-1" strike="noStrike">
                <a:solidFill>
                  <a:srgbClr val="000000"/>
                </a:solidFill>
                <a:latin typeface="Trebuchet MS"/>
                <a:ea typeface="DejaVu Sans"/>
              </a:rPr>
              <a:t>-&gt; zato je JAKO VAŽNO PRATITI WEB STRANICU SREDNJE ŠKOLE KOJU UČENIK UPISUJE</a:t>
            </a:r>
            <a:endParaRPr b="0" lang="hr-HR" sz="2600" spc="-1" strike="noStrike">
              <a:latin typeface="Arial"/>
            </a:endParaRPr>
          </a:p>
          <a:p>
            <a:pPr>
              <a:lnSpc>
                <a:spcPct val="100000"/>
              </a:lnSpc>
              <a:spcBef>
                <a:spcPts val="601"/>
              </a:spcBef>
            </a:pP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600" spc="-1" strike="noStrike">
                <a:solidFill>
                  <a:srgbClr val="ff0000"/>
                </a:solidFill>
                <a:latin typeface="Trebuchet MS"/>
                <a:ea typeface="DejaVu Sans"/>
              </a:rPr>
              <a:t>učenici upisnicu mogu ispisati sami sa stranice </a:t>
            </a:r>
            <a:r>
              <a:rPr b="1" lang="hr-HR" sz="2600" spc="-1" strike="noStrike" u="sng">
                <a:solidFill>
                  <a:srgbClr val="99ca3c"/>
                </a:solidFill>
                <a:uFillTx/>
                <a:latin typeface="Trebuchet MS"/>
                <a:ea typeface="DejaVu Sans"/>
                <a:hlinkClick r:id="rId1"/>
              </a:rPr>
              <a:t>www.upisi.hr</a:t>
            </a:r>
            <a:endParaRPr b="0" lang="hr-HR" sz="2600" spc="-1" strike="noStrike">
              <a:latin typeface="Arial"/>
            </a:endParaRPr>
          </a:p>
          <a:p>
            <a:pPr lvl="1" marL="432000" indent="-215640">
              <a:lnSpc>
                <a:spcPct val="100000"/>
              </a:lnSpc>
              <a:spcBef>
                <a:spcPts val="601"/>
              </a:spcBef>
              <a:buClr>
                <a:srgbClr val="000000"/>
              </a:buClr>
              <a:buSzPct val="45000"/>
              <a:buFont typeface="Wingdings" charset="2"/>
              <a:buChar char=""/>
            </a:pPr>
            <a:r>
              <a:rPr b="0" lang="hr-HR" sz="2600" spc="-1" strike="noStrike">
                <a:solidFill>
                  <a:srgbClr val="000000"/>
                </a:solidFill>
                <a:latin typeface="Trebuchet MS"/>
                <a:ea typeface="DejaVu Sans"/>
              </a:rPr>
              <a:t>oni učenici koji ju ne mogu ispisati kod kuće, mogu ju doći ispisati u </a:t>
            </a:r>
            <a:r>
              <a:rPr b="1" lang="hr-HR" sz="2600" spc="-1" strike="noStrike" u="sng">
                <a:solidFill>
                  <a:srgbClr val="000000"/>
                </a:solidFill>
                <a:uFillTx/>
                <a:latin typeface="Trebuchet MS"/>
                <a:ea typeface="DejaVu Sans"/>
              </a:rPr>
              <a:t>tajništvo škole u Mihovljanju 11. srpnja (ponedjeljak) od 9:00 do 11:00 sati</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1" lang="hr-HR" sz="2600" spc="-1" strike="noStrike">
                <a:solidFill>
                  <a:srgbClr val="ff0000"/>
                </a:solidFill>
                <a:latin typeface="Trebuchet MS"/>
                <a:ea typeface="DejaVu Sans"/>
              </a:rPr>
              <a:t>upisnicu potpisuje učenik i roditelj</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Arial"/>
                <a:ea typeface="DejaVu Sans"/>
              </a:rPr>
              <a:t>potpisanu upisnicu moguće je samostalno učitati u sustav ili dostaviti srednjoj školi koja će ju učitati u sustav</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57200" y="320040"/>
            <a:ext cx="7236000" cy="1140120"/>
          </a:xfrm>
          <a:prstGeom prst="rect">
            <a:avLst/>
          </a:prstGeom>
          <a:noFill/>
          <a:ln>
            <a:noFill/>
          </a:ln>
        </p:spPr>
        <p:style>
          <a:lnRef idx="0"/>
          <a:fillRef idx="0"/>
          <a:effectRef idx="0"/>
          <a:fontRef idx="minor"/>
        </p:style>
        <p:txBody>
          <a:bodyPr lIns="45720" rIns="45720" tIns="0" bIns="0" anchor="b">
            <a:noAutofit/>
          </a:bodyPr>
          <a:p>
            <a:pPr>
              <a:lnSpc>
                <a:spcPct val="100000"/>
              </a:lnSpc>
            </a:pPr>
            <a:r>
              <a:rPr b="1" lang="hr-HR" sz="3800" spc="-1" strike="noStrike" cap="all">
                <a:solidFill>
                  <a:srgbClr val="90c226"/>
                </a:solidFill>
                <a:latin typeface="Trebuchet MS"/>
                <a:ea typeface="DejaVu Sans"/>
              </a:rPr>
              <a:t>VAŽNE NAPOMENE!</a:t>
            </a:r>
            <a:endParaRPr b="0" lang="hr-HR" sz="3800" spc="-1" strike="noStrike">
              <a:latin typeface="Arial"/>
            </a:endParaRPr>
          </a:p>
        </p:txBody>
      </p:sp>
      <p:sp>
        <p:nvSpPr>
          <p:cNvPr id="192" name="CustomShape 2"/>
          <p:cNvSpPr/>
          <p:nvPr/>
        </p:nvSpPr>
        <p:spPr>
          <a:xfrm>
            <a:off x="457200" y="1609560"/>
            <a:ext cx="8902080" cy="4843440"/>
          </a:xfrm>
          <a:prstGeom prst="rect">
            <a:avLst/>
          </a:prstGeom>
          <a:noFill/>
          <a:ln>
            <a:noFill/>
          </a:ln>
        </p:spPr>
        <p:style>
          <a:lnRef idx="0"/>
          <a:fillRef idx="0"/>
          <a:effectRef idx="0"/>
          <a:fontRef idx="minor"/>
        </p:style>
        <p:txBody>
          <a:bodyPr lIns="68760" rIns="68760" tIns="34200" bIns="34200">
            <a:normAutofit fontScale="93000"/>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tijekom cijelog procesa naše upisno povjerenstvo koje čine ravnatelj, razrednici i pedagoginja će vam pružati pomoć i podršku, odgovarati na pitanja i voditi vas kroz potrebne postupke</a:t>
            </a:r>
            <a:endParaRPr b="0" lang="hr-HR" sz="2600" spc="-1" strike="noStrike">
              <a:latin typeface="Arial"/>
            </a:endParaRPr>
          </a:p>
          <a:p>
            <a:pPr>
              <a:lnSpc>
                <a:spcPct val="100000"/>
              </a:lnSpc>
              <a:spcBef>
                <a:spcPts val="601"/>
              </a:spcBef>
            </a:pP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roditelji -&gt; kroz cijeli postupak biti uz djecu i provjeravati njihove radnje</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roditelji -&gt; pratiti web stranicu srednje škole koju djeca žele upisati</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roditelji -&gt;pročitati dokumente navedene na početku prezentacije</a:t>
            </a: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roditelji -&gt; pročitati korisničke upute u sustavu upisi.hr</a:t>
            </a:r>
            <a:endParaRPr b="0" lang="hr-HR" sz="2600" spc="-1" strike="noStrike">
              <a:latin typeface="Arial"/>
            </a:endParaRPr>
          </a:p>
          <a:p>
            <a:pPr>
              <a:lnSpc>
                <a:spcPct val="100000"/>
              </a:lnSpc>
              <a:spcBef>
                <a:spcPts val="601"/>
              </a:spcBef>
            </a:pPr>
            <a:endParaRPr b="0" lang="hr-HR" sz="2600" spc="-1" strike="noStrike">
              <a:latin typeface="Arial"/>
            </a:endParaRPr>
          </a:p>
          <a:p>
            <a:pPr>
              <a:lnSpc>
                <a:spcPct val="100000"/>
              </a:lnSpc>
              <a:spcBef>
                <a:spcPts val="601"/>
              </a:spcBef>
            </a:pP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457200" y="320040"/>
            <a:ext cx="7236000" cy="1140120"/>
          </a:xfrm>
          <a:prstGeom prst="rect">
            <a:avLst/>
          </a:prstGeom>
          <a:noFill/>
          <a:ln>
            <a:noFill/>
          </a:ln>
        </p:spPr>
        <p:style>
          <a:lnRef idx="0"/>
          <a:fillRef idx="0"/>
          <a:effectRef idx="0"/>
          <a:fontRef idx="minor"/>
        </p:style>
        <p:txBody>
          <a:bodyPr lIns="45720" rIns="45720" tIns="0" bIns="0" anchor="b">
            <a:noAutofit/>
          </a:bodyPr>
          <a:p>
            <a:pPr>
              <a:lnSpc>
                <a:spcPct val="100000"/>
              </a:lnSpc>
            </a:pPr>
            <a:r>
              <a:rPr b="1" lang="hr-HR" sz="3800" spc="-1" strike="noStrike" cap="all">
                <a:solidFill>
                  <a:srgbClr val="90c226"/>
                </a:solidFill>
                <a:latin typeface="Trebuchet MS"/>
                <a:ea typeface="DejaVu Sans"/>
              </a:rPr>
              <a:t>Učenički domovi</a:t>
            </a:r>
            <a:endParaRPr b="0" lang="hr-HR" sz="3800" spc="-1" strike="noStrike">
              <a:latin typeface="Arial"/>
            </a:endParaRPr>
          </a:p>
        </p:txBody>
      </p:sp>
      <p:sp>
        <p:nvSpPr>
          <p:cNvPr id="194" name="CustomShape 2"/>
          <p:cNvSpPr/>
          <p:nvPr/>
        </p:nvSpPr>
        <p:spPr>
          <a:xfrm>
            <a:off x="457200" y="2013480"/>
            <a:ext cx="7236000" cy="4843440"/>
          </a:xfrm>
          <a:prstGeom prst="rect">
            <a:avLst/>
          </a:prstGeom>
          <a:noFill/>
          <a:ln>
            <a:noFill/>
          </a:ln>
        </p:spPr>
        <p:style>
          <a:lnRef idx="0"/>
          <a:fillRef idx="0"/>
          <a:effectRef idx="0"/>
          <a:fontRef idx="minor"/>
        </p:style>
        <p:txBody>
          <a:bodyPr lIns="90000" rIns="90000" tIns="45000" bIns="45000">
            <a:noAutofit/>
          </a:bodyPr>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elektroničkim putem preko mrežne stranice </a:t>
            </a:r>
            <a:r>
              <a:rPr b="1" lang="hr-HR" sz="2600" spc="-1" strike="noStrike">
                <a:solidFill>
                  <a:srgbClr val="000000"/>
                </a:solidFill>
                <a:latin typeface="Trebuchet MS"/>
                <a:ea typeface="DejaVu Sans"/>
              </a:rPr>
              <a:t>domovi.e-upisi.hr</a:t>
            </a:r>
            <a:endParaRPr b="0" lang="hr-HR" sz="2600" spc="-1" strike="noStrike">
              <a:latin typeface="Arial"/>
            </a:endParaRPr>
          </a:p>
          <a:p>
            <a:pPr>
              <a:lnSpc>
                <a:spcPct val="100000"/>
              </a:lnSpc>
              <a:spcBef>
                <a:spcPts val="601"/>
              </a:spcBef>
            </a:pPr>
            <a:endParaRPr b="0" lang="hr-HR" sz="2600" spc="-1" strike="noStrike">
              <a:latin typeface="Arial"/>
            </a:endParaRPr>
          </a:p>
          <a:p>
            <a:pPr marL="274320" indent="-271440">
              <a:lnSpc>
                <a:spcPct val="100000"/>
              </a:lnSpc>
              <a:spcBef>
                <a:spcPts val="601"/>
              </a:spcBef>
              <a:buClr>
                <a:srgbClr val="b13f9a"/>
              </a:buClr>
              <a:buSzPct val="73000"/>
              <a:buFont typeface="Wingdings 2" charset="2"/>
              <a:buChar char=""/>
            </a:pPr>
            <a:r>
              <a:rPr b="0" lang="hr-HR" sz="2600" spc="-1" strike="noStrike">
                <a:solidFill>
                  <a:srgbClr val="000000"/>
                </a:solidFill>
                <a:latin typeface="Trebuchet MS"/>
                <a:ea typeface="DejaVu Sans"/>
              </a:rPr>
              <a:t>zainteresirani se javljaju razrednicima za detaljnije informacije</a:t>
            </a:r>
            <a:endParaRPr b="0" lang="hr-HR" sz="2600" spc="-1" strike="noStrike">
              <a:latin typeface="Arial"/>
            </a:endParaRPr>
          </a:p>
          <a:p>
            <a:pPr>
              <a:lnSpc>
                <a:spcPct val="100000"/>
              </a:lnSpc>
              <a:spcBef>
                <a:spcPts val="601"/>
              </a:spcBef>
            </a:pP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864000" y="648000"/>
            <a:ext cx="8593920" cy="13179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90c226"/>
                </a:solidFill>
                <a:latin typeface="Trebuchet MS"/>
                <a:ea typeface="DejaVu Sans"/>
              </a:rPr>
              <a:t>Važni dokumenti </a:t>
            </a:r>
            <a:r>
              <a:rPr b="0" lang="hr-HR" sz="2200" spc="-1" strike="noStrike">
                <a:solidFill>
                  <a:srgbClr val="90c226"/>
                </a:solidFill>
                <a:latin typeface="Trebuchet MS"/>
                <a:ea typeface="DejaVu Sans"/>
              </a:rPr>
              <a:t>(obavezno pročitati)</a:t>
            </a:r>
            <a:endParaRPr b="0" lang="hr-HR" sz="2200" spc="-1" strike="noStrike">
              <a:latin typeface="Arial"/>
            </a:endParaRPr>
          </a:p>
        </p:txBody>
      </p:sp>
      <p:sp>
        <p:nvSpPr>
          <p:cNvPr id="161" name="CustomShape 2"/>
          <p:cNvSpPr/>
          <p:nvPr/>
        </p:nvSpPr>
        <p:spPr>
          <a:xfrm>
            <a:off x="720000" y="1944000"/>
            <a:ext cx="8593920" cy="4218840"/>
          </a:xfrm>
          <a:prstGeom prst="rect">
            <a:avLst/>
          </a:prstGeom>
          <a:noFill/>
          <a:ln>
            <a:noFill/>
          </a:ln>
        </p:spPr>
        <p:style>
          <a:lnRef idx="0"/>
          <a:fillRef idx="0"/>
          <a:effectRef idx="0"/>
          <a:fontRef idx="minor"/>
        </p:style>
        <p:txBody>
          <a:bodyPr lIns="90000" rIns="90000" tIns="45000" bIns="45000">
            <a:noAutofit/>
          </a:bodyPr>
          <a:p>
            <a:pPr marL="343080" indent="-340200">
              <a:lnSpc>
                <a:spcPct val="100000"/>
              </a:lnSpc>
              <a:spcBef>
                <a:spcPts val="1001"/>
              </a:spcBef>
              <a:buClr>
                <a:srgbClr val="90c226"/>
              </a:buClr>
              <a:buSzPct val="80000"/>
              <a:buFont typeface="Wingdings 3" charset="2"/>
              <a:buChar char=""/>
            </a:pPr>
            <a:r>
              <a:rPr b="1" lang="hr-HR" sz="2000" spc="-1" strike="noStrike">
                <a:solidFill>
                  <a:srgbClr val="404040"/>
                </a:solidFill>
                <a:latin typeface="Trebuchet MS"/>
                <a:ea typeface="DejaVu Sans"/>
              </a:rPr>
              <a:t>Pravilnik o elementima i kriterijima za izbor kandidata za upis u 1. razred srednje škole</a:t>
            </a:r>
            <a:r>
              <a:rPr b="0" lang="hr-HR" sz="2000" spc="-1" strike="noStrike">
                <a:solidFill>
                  <a:srgbClr val="404040"/>
                </a:solidFill>
                <a:latin typeface="Trebuchet MS"/>
                <a:ea typeface="DejaVu Sans"/>
              </a:rPr>
              <a:t> (29.travnja 2015.) </a:t>
            </a:r>
            <a:r>
              <a:rPr b="1" lang="hr-HR" sz="2000" spc="-1" strike="noStrike">
                <a:solidFill>
                  <a:srgbClr val="404040"/>
                </a:solidFill>
                <a:latin typeface="Trebuchet MS"/>
                <a:ea typeface="DejaVu Sans"/>
              </a:rPr>
              <a:t>+ njegove dopune iz 2017. i 2022.</a:t>
            </a:r>
            <a:r>
              <a:rPr b="0" lang="hr-HR" sz="2000" spc="-1" strike="noStrike">
                <a:solidFill>
                  <a:srgbClr val="404040"/>
                </a:solidFill>
                <a:latin typeface="Trebuchet MS"/>
                <a:ea typeface="DejaVu Sans"/>
              </a:rPr>
              <a:t> - utvrđuju se zajednički, dodatni i posebni elementi te kriteriji za izbor kandidata za upis u 1. razred srednje škole</a:t>
            </a:r>
            <a:endParaRPr b="0" lang="hr-HR" sz="20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2000" spc="-1" strike="noStrike">
                <a:solidFill>
                  <a:srgbClr val="404040"/>
                </a:solidFill>
                <a:latin typeface="Trebuchet MS"/>
                <a:ea typeface="DejaVu Sans"/>
              </a:rPr>
              <a:t>Odluka o upisu učenika u 1. razred srednje škole u školskoj godini 2022./2023.</a:t>
            </a:r>
            <a:r>
              <a:rPr b="0" lang="hr-HR" sz="2000" spc="-1" strike="noStrike">
                <a:solidFill>
                  <a:srgbClr val="404040"/>
                </a:solidFill>
                <a:latin typeface="Trebuchet MS"/>
                <a:ea typeface="DejaVu Sans"/>
              </a:rPr>
              <a:t> (svibanj)</a:t>
            </a:r>
            <a:endParaRPr b="0" lang="hr-HR" sz="2000" spc="-1" strike="noStrike">
              <a:latin typeface="Arial"/>
            </a:endParaRPr>
          </a:p>
          <a:p>
            <a:pPr marL="343080" indent="-340200">
              <a:lnSpc>
                <a:spcPct val="100000"/>
              </a:lnSpc>
              <a:spcBef>
                <a:spcPts val="1001"/>
              </a:spcBef>
              <a:buClr>
                <a:srgbClr val="90c226"/>
              </a:buClr>
              <a:buSzPct val="80000"/>
              <a:buFont typeface="Wingdings 3" charset="2"/>
              <a:buChar char=""/>
            </a:pPr>
            <a:r>
              <a:rPr b="0" lang="hr-HR" sz="2000" spc="-1" strike="noStrike">
                <a:solidFill>
                  <a:srgbClr val="404040"/>
                </a:solidFill>
                <a:latin typeface="Trebuchet MS"/>
                <a:ea typeface="DejaVu Sans"/>
              </a:rPr>
              <a:t>Prijave i upis kandidata u 1. razrede srednjih škola provode se putem Nacionalnog informacijskog sustava prijava i upisa u srednje škole</a:t>
            </a:r>
            <a:endParaRPr b="0" lang="hr-HR" sz="20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2400" spc="-1" strike="noStrike">
                <a:solidFill>
                  <a:srgbClr val="404040"/>
                </a:solidFill>
                <a:latin typeface="Trebuchet MS"/>
                <a:ea typeface="DejaVu Sans"/>
              </a:rPr>
              <a:t>Internetska </a:t>
            </a:r>
            <a:r>
              <a:rPr b="1" lang="hr-HR" sz="2400" spc="-1" strike="noStrike">
                <a:solidFill>
                  <a:srgbClr val="404040"/>
                </a:solidFill>
                <a:latin typeface="Arial"/>
                <a:ea typeface="DejaVu Sans"/>
              </a:rPr>
              <a:t>stranica</a:t>
            </a:r>
            <a:r>
              <a:rPr b="0" lang="hr-HR" sz="2400" spc="-1" strike="noStrike">
                <a:solidFill>
                  <a:srgbClr val="404040"/>
                </a:solidFill>
                <a:latin typeface="Trebuchet MS"/>
                <a:ea typeface="DejaVu Sans"/>
              </a:rPr>
              <a:t> –  </a:t>
            </a:r>
            <a:r>
              <a:rPr b="1" lang="hr-HR" sz="2400" spc="-1" strike="noStrike">
                <a:solidFill>
                  <a:srgbClr val="404040"/>
                </a:solidFill>
                <a:latin typeface="Trebuchet MS"/>
                <a:ea typeface="DejaVu Sans"/>
              </a:rPr>
              <a:t>upisi.hr</a:t>
            </a:r>
            <a:endParaRPr b="0" lang="hr-HR" sz="2400" spc="-1" strike="noStrike">
              <a:latin typeface="Arial"/>
            </a:endParaRPr>
          </a:p>
          <a:p>
            <a:pPr lvl="2" marL="648000" indent="-215640">
              <a:lnSpc>
                <a:spcPct val="100000"/>
              </a:lnSpc>
              <a:spcBef>
                <a:spcPts val="1001"/>
              </a:spcBef>
              <a:buClr>
                <a:srgbClr val="000000"/>
              </a:buClr>
              <a:buSzPct val="45000"/>
              <a:buFont typeface="Wingdings" charset="2"/>
              <a:buChar char=""/>
            </a:pPr>
            <a:r>
              <a:rPr b="1" i="1" lang="hr-HR" sz="2000" spc="-1" strike="noStrike">
                <a:solidFill>
                  <a:srgbClr val="404040"/>
                </a:solidFill>
                <a:latin typeface="Trebuchet MS"/>
                <a:ea typeface="DejaVu Sans"/>
              </a:rPr>
              <a:t>Korisničke upute za rad u sustavu</a:t>
            </a:r>
            <a:endParaRPr b="0" lang="hr-HR" sz="2000" spc="-1" strike="noStrike">
              <a:latin typeface="Arial"/>
            </a:endParaRPr>
          </a:p>
          <a:p>
            <a:pPr>
              <a:lnSpc>
                <a:spcPct val="100000"/>
              </a:lnSpc>
              <a:spcBef>
                <a:spcPts val="1001"/>
              </a:spcBef>
            </a:pPr>
            <a:endParaRPr b="0" lang="hr-HR" sz="20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609480" y="3177720"/>
            <a:ext cx="10971360" cy="829800"/>
          </a:xfrm>
          <a:prstGeom prst="rect">
            <a:avLst/>
          </a:prstGeom>
          <a:noFill/>
          <a:ln>
            <a:noFill/>
          </a:ln>
        </p:spPr>
        <p:style>
          <a:lnRef idx="0"/>
          <a:fillRef idx="0"/>
          <a:effectRef idx="0"/>
          <a:fontRef idx="minor"/>
        </p:style>
        <p:txBody>
          <a:bodyPr lIns="0" rIns="0" tIns="0" bIns="0" anchor="ctr">
            <a:noAutofit/>
          </a:bodyPr>
          <a:p>
            <a:pPr>
              <a:lnSpc>
                <a:spcPct val="90000"/>
              </a:lnSpc>
              <a:spcBef>
                <a:spcPts val="1001"/>
              </a:spcBef>
            </a:pPr>
            <a:r>
              <a:rPr b="0" lang="hr-HR" sz="6000" spc="-1" strike="noStrike">
                <a:solidFill>
                  <a:srgbClr val="000000"/>
                </a:solidFill>
                <a:latin typeface="Arial"/>
                <a:ea typeface="DejaVu Sans"/>
              </a:rPr>
              <a:t>SRETNO!</a:t>
            </a:r>
            <a:endParaRPr b="0" lang="hr-HR" sz="60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864000" y="717480"/>
            <a:ext cx="5867640" cy="638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hr-HR" sz="3600" spc="-1" strike="noStrike">
                <a:solidFill>
                  <a:srgbClr val="90c226"/>
                </a:solidFill>
                <a:latin typeface="Arial"/>
                <a:ea typeface="DejaVu Sans"/>
              </a:rPr>
              <a:t>Vrednuju se tri elementa</a:t>
            </a:r>
            <a:endParaRPr b="0" lang="hr-HR" sz="3600" spc="-1" strike="noStrike">
              <a:latin typeface="Arial"/>
            </a:endParaRPr>
          </a:p>
        </p:txBody>
      </p:sp>
      <p:sp>
        <p:nvSpPr>
          <p:cNvPr id="163" name="CustomShape 2"/>
          <p:cNvSpPr/>
          <p:nvPr/>
        </p:nvSpPr>
        <p:spPr>
          <a:xfrm>
            <a:off x="864000" y="1906920"/>
            <a:ext cx="7485840" cy="28904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hr-HR" sz="2600" spc="-1" strike="noStrike">
                <a:solidFill>
                  <a:srgbClr val="404040"/>
                </a:solidFill>
                <a:latin typeface="Arial"/>
                <a:ea typeface="DejaVu Sans"/>
              </a:rPr>
              <a:t>1) ZAJEDNIČKI ELEMENTI</a:t>
            </a:r>
            <a:endParaRPr b="0" lang="hr-HR" sz="2600" spc="-1" strike="noStrike">
              <a:latin typeface="Arial"/>
            </a:endParaRPr>
          </a:p>
          <a:p>
            <a:pPr>
              <a:lnSpc>
                <a:spcPct val="100000"/>
              </a:lnSpc>
            </a:pPr>
            <a:endParaRPr b="0" lang="hr-HR" sz="2600" spc="-1" strike="noStrike">
              <a:latin typeface="Arial"/>
            </a:endParaRPr>
          </a:p>
          <a:p>
            <a:pPr>
              <a:lnSpc>
                <a:spcPct val="100000"/>
              </a:lnSpc>
            </a:pPr>
            <a:r>
              <a:rPr b="0" lang="hr-HR" sz="2600" spc="-1" strike="noStrike">
                <a:solidFill>
                  <a:srgbClr val="404040"/>
                </a:solidFill>
                <a:latin typeface="Arial"/>
                <a:ea typeface="DejaVu Sans"/>
              </a:rPr>
              <a:t>2) POSEBNI ELEMENTI </a:t>
            </a:r>
            <a:endParaRPr b="0" lang="hr-HR" sz="2600" spc="-1" strike="noStrike">
              <a:latin typeface="Arial"/>
            </a:endParaRPr>
          </a:p>
          <a:p>
            <a:pPr>
              <a:lnSpc>
                <a:spcPct val="100000"/>
              </a:lnSpc>
            </a:pPr>
            <a:r>
              <a:rPr b="0" i="1" lang="hr-HR" sz="1600" spc="-1" strike="noStrike">
                <a:solidFill>
                  <a:srgbClr val="404040"/>
                </a:solidFill>
                <a:latin typeface="Arial"/>
                <a:ea typeface="DejaVu Sans"/>
              </a:rPr>
              <a:t>- od ove godine, za ovaj se element ne dobivaju dodatni bodovi, već on osigurava pravo prednosti pri upisu samo ako dva ili više učenika na posljednjem mjestu ljestvice imaju jednak broj bodova iz zajedničkog i dodatnog elementa</a:t>
            </a:r>
            <a:endParaRPr b="0" lang="hr-HR" sz="1600" spc="-1" strike="noStrike">
              <a:latin typeface="Arial"/>
            </a:endParaRPr>
          </a:p>
          <a:p>
            <a:pPr>
              <a:lnSpc>
                <a:spcPct val="100000"/>
              </a:lnSpc>
            </a:pPr>
            <a:r>
              <a:rPr b="0" i="1" lang="hr-HR" sz="1600" spc="-1" strike="noStrike">
                <a:solidFill>
                  <a:srgbClr val="404040"/>
                </a:solidFill>
                <a:latin typeface="Arial"/>
                <a:ea typeface="DejaVu Sans"/>
              </a:rPr>
              <a:t>- bira se samo jedan koji je najpovoljniji za kandidata</a:t>
            </a:r>
            <a:endParaRPr b="0" lang="hr-HR" sz="1600" spc="-1" strike="noStrike">
              <a:latin typeface="Arial"/>
            </a:endParaRPr>
          </a:p>
          <a:p>
            <a:pPr>
              <a:lnSpc>
                <a:spcPct val="100000"/>
              </a:lnSpc>
            </a:pPr>
            <a:endParaRPr b="0" lang="hr-HR" sz="1600" spc="-1" strike="noStrike">
              <a:latin typeface="Arial"/>
            </a:endParaRPr>
          </a:p>
          <a:p>
            <a:pPr>
              <a:lnSpc>
                <a:spcPct val="100000"/>
              </a:lnSpc>
            </a:pPr>
            <a:r>
              <a:rPr b="0" lang="hr-HR" sz="2600" spc="-1" strike="noStrike">
                <a:solidFill>
                  <a:srgbClr val="404040"/>
                </a:solidFill>
                <a:latin typeface="Arial"/>
                <a:ea typeface="DejaVu Sans"/>
              </a:rPr>
              <a:t>3) DODATNI ELEMENTI</a:t>
            </a:r>
            <a:endParaRPr b="0" lang="hr-HR" sz="2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677160" y="408600"/>
            <a:ext cx="8593920" cy="13179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90c226"/>
                </a:solidFill>
                <a:latin typeface="Trebuchet MS"/>
                <a:ea typeface="DejaVu Sans"/>
              </a:rPr>
              <a:t>Zajednički element vrednovanja kandidata</a:t>
            </a:r>
            <a:endParaRPr b="0" lang="hr-HR" sz="3600" spc="-1" strike="noStrike">
              <a:latin typeface="Arial"/>
            </a:endParaRPr>
          </a:p>
        </p:txBody>
      </p:sp>
      <p:sp>
        <p:nvSpPr>
          <p:cNvPr id="165" name="CustomShape 2"/>
          <p:cNvSpPr/>
          <p:nvPr/>
        </p:nvSpPr>
        <p:spPr>
          <a:xfrm>
            <a:off x="648000" y="1880280"/>
            <a:ext cx="9645840" cy="4309200"/>
          </a:xfrm>
          <a:prstGeom prst="rect">
            <a:avLst/>
          </a:prstGeom>
          <a:noFill/>
          <a:ln>
            <a:noFill/>
          </a:ln>
        </p:spPr>
        <p:style>
          <a:lnRef idx="0"/>
          <a:fillRef idx="0"/>
          <a:effectRef idx="0"/>
          <a:fontRef idx="minor"/>
        </p:style>
        <p:txBody>
          <a:bodyPr lIns="90000" rIns="90000" tIns="45000" bIns="45000" anchor="b">
            <a:noAutofit/>
          </a:bodyPr>
          <a:p>
            <a:pPr marL="343080" indent="-340200">
              <a:lnSpc>
                <a:spcPct val="100000"/>
              </a:lnSpc>
              <a:spcBef>
                <a:spcPts val="150"/>
              </a:spcBef>
              <a:buClr>
                <a:srgbClr val="90c226"/>
              </a:buClr>
              <a:buSzPct val="80000"/>
              <a:buFont typeface="Wingdings 3" charset="2"/>
              <a:buChar char=""/>
            </a:pPr>
            <a:r>
              <a:rPr b="0" lang="hr-HR" sz="1800" spc="-1" strike="noStrike">
                <a:solidFill>
                  <a:srgbClr val="404040"/>
                </a:solidFill>
                <a:latin typeface="Trebuchet MS"/>
                <a:ea typeface="DejaVu Sans"/>
              </a:rPr>
              <a:t>Za sve srednjoškolske programe obrazovanja  - opći uspjeh od 5. do 8. razreda  (prosjek na dvije decimale) = moguće steći </a:t>
            </a:r>
            <a:r>
              <a:rPr b="1" lang="hr-HR" sz="1800" spc="-1" strike="noStrike" u="sng">
                <a:solidFill>
                  <a:srgbClr val="404040"/>
                </a:solidFill>
                <a:uFillTx/>
                <a:latin typeface="Trebuchet MS"/>
                <a:ea typeface="DejaVu Sans"/>
              </a:rPr>
              <a:t>20 bodova</a:t>
            </a:r>
            <a:endParaRPr b="0" lang="hr-HR" sz="1800" spc="-1" strike="noStrike">
              <a:latin typeface="Arial"/>
            </a:endParaRPr>
          </a:p>
          <a:p>
            <a:pPr>
              <a:lnSpc>
                <a:spcPct val="100000"/>
              </a:lnSpc>
              <a:spcBef>
                <a:spcPts val="150"/>
              </a:spcBef>
            </a:pPr>
            <a:endParaRPr b="0" lang="hr-HR" sz="1800" spc="-1" strike="noStrike">
              <a:latin typeface="Arial"/>
            </a:endParaRPr>
          </a:p>
          <a:p>
            <a:pPr marL="343080" indent="-340200">
              <a:lnSpc>
                <a:spcPct val="100000"/>
              </a:lnSpc>
              <a:spcBef>
                <a:spcPts val="150"/>
              </a:spcBef>
              <a:buClr>
                <a:srgbClr val="90c226"/>
              </a:buClr>
              <a:buSzPct val="80000"/>
              <a:buFont typeface="Wingdings 3" charset="2"/>
              <a:buChar char=""/>
            </a:pPr>
            <a:r>
              <a:rPr b="0" lang="hr-HR" sz="1800" spc="-1" strike="noStrike">
                <a:solidFill>
                  <a:srgbClr val="404040"/>
                </a:solidFill>
                <a:latin typeface="Trebuchet MS"/>
                <a:ea typeface="Microsoft YaHei"/>
              </a:rPr>
              <a:t>Programi u trajanju od 3 godine (obrazovanje vezano za obrte) – vrednuju se i zaključne ocjene iz 7. i 8. razreda iz predmeta: Hrvatski jezik, Matematika i Engleski jezik = moguće steći 30 bodova</a:t>
            </a:r>
            <a:endParaRPr b="0" lang="hr-HR" sz="1800" spc="-1" strike="noStrike">
              <a:latin typeface="Arial"/>
            </a:endParaRPr>
          </a:p>
          <a:p>
            <a:pPr lvl="1" marL="864000" indent="-321480">
              <a:lnSpc>
                <a:spcPct val="100000"/>
              </a:lnSpc>
              <a:spcBef>
                <a:spcPts val="283"/>
              </a:spcBef>
              <a:buClr>
                <a:srgbClr val="000000"/>
              </a:buClr>
              <a:buSzPct val="75000"/>
              <a:buFont typeface="Symbol"/>
              <a:buChar char=""/>
            </a:pPr>
            <a:r>
              <a:rPr b="1" lang="hr-HR" sz="1800" spc="-1" strike="noStrike" u="sng">
                <a:solidFill>
                  <a:srgbClr val="404040"/>
                </a:solidFill>
                <a:uFillTx/>
                <a:latin typeface="Trebuchet MS"/>
                <a:ea typeface="Microsoft YaHei"/>
              </a:rPr>
              <a:t>ukupno 50 bodova</a:t>
            </a:r>
            <a:endParaRPr b="0" lang="hr-HR" sz="1800" spc="-1" strike="noStrike">
              <a:latin typeface="Arial"/>
            </a:endParaRPr>
          </a:p>
          <a:p>
            <a:pPr>
              <a:lnSpc>
                <a:spcPct val="100000"/>
              </a:lnSpc>
              <a:spcBef>
                <a:spcPts val="283"/>
              </a:spcBef>
            </a:pPr>
            <a:endParaRPr b="0" lang="hr-HR" sz="1800" spc="-1" strike="noStrike">
              <a:latin typeface="Arial"/>
            </a:endParaRPr>
          </a:p>
          <a:p>
            <a:pPr marL="343080" indent="-340200">
              <a:lnSpc>
                <a:spcPct val="100000"/>
              </a:lnSpc>
              <a:spcBef>
                <a:spcPts val="150"/>
              </a:spcBef>
              <a:buClr>
                <a:srgbClr val="90c226"/>
              </a:buClr>
              <a:buSzPct val="80000"/>
              <a:buFont typeface="Wingdings 3" charset="2"/>
              <a:buChar char=""/>
            </a:pPr>
            <a:r>
              <a:rPr b="0" lang="hr-HR" sz="1800" spc="-1" strike="noStrike">
                <a:solidFill>
                  <a:srgbClr val="404040"/>
                </a:solidFill>
                <a:latin typeface="Trebuchet MS"/>
                <a:ea typeface="Microsoft YaHei"/>
              </a:rPr>
              <a:t>Programi u trajanju od 4 godine (gimnazije i strukovne četverogodišnje škole) – vrednuju se zaključne ocjene iz 7. i 8. razreda iz Hrvatski jezik, Matematika i Engleski jezik te triju nastavnih predmeta važnih za nastavak obrazovanja od kojih su dva propisana Popisom predmeta posebno važnih za upis koji je sastavni Pravilnika, a jedan određuje srednja škola = moguće je steći 30</a:t>
            </a:r>
            <a:endParaRPr b="0" lang="hr-HR" sz="1800" spc="-1" strike="noStrike">
              <a:latin typeface="Arial"/>
            </a:endParaRPr>
          </a:p>
          <a:p>
            <a:pPr lvl="1" marL="864000" indent="-321480">
              <a:lnSpc>
                <a:spcPct val="100000"/>
              </a:lnSpc>
              <a:spcBef>
                <a:spcPts val="283"/>
              </a:spcBef>
              <a:buClr>
                <a:srgbClr val="000000"/>
              </a:buClr>
              <a:buSzPct val="75000"/>
              <a:buFont typeface="Symbol"/>
              <a:buChar char=""/>
            </a:pPr>
            <a:r>
              <a:rPr b="1" lang="hr-HR" sz="1800" spc="-1" strike="noStrike" u="sng">
                <a:solidFill>
                  <a:srgbClr val="404040"/>
                </a:solidFill>
                <a:uFillTx/>
                <a:latin typeface="Trebuchet MS"/>
                <a:ea typeface="Microsoft YaHei"/>
              </a:rPr>
              <a:t>ukupno 80 bodova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677160" y="609480"/>
            <a:ext cx="8593920" cy="13179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90c226"/>
                </a:solidFill>
                <a:latin typeface="Trebuchet MS"/>
                <a:ea typeface="DejaVu Sans"/>
              </a:rPr>
              <a:t>Dodatni element vrednovanja kandidata</a:t>
            </a:r>
            <a:endParaRPr b="0" lang="hr-HR" sz="3600" spc="-1" strike="noStrike">
              <a:latin typeface="Arial"/>
            </a:endParaRPr>
          </a:p>
          <a:p>
            <a:pPr>
              <a:lnSpc>
                <a:spcPct val="100000"/>
              </a:lnSpc>
            </a:pPr>
            <a:r>
              <a:rPr b="0" lang="hr-HR" sz="2600" spc="-1" strike="noStrike">
                <a:solidFill>
                  <a:srgbClr val="90c226"/>
                </a:solidFill>
                <a:latin typeface="Trebuchet MS"/>
                <a:ea typeface="DejaVu Sans"/>
              </a:rPr>
              <a:t>(sposobnosti, darovitosti i znanja)</a:t>
            </a:r>
            <a:endParaRPr b="0" lang="hr-HR" sz="2600" spc="-1" strike="noStrike">
              <a:latin typeface="Arial"/>
            </a:endParaRPr>
          </a:p>
        </p:txBody>
      </p:sp>
      <p:sp>
        <p:nvSpPr>
          <p:cNvPr id="167" name="CustomShape 2"/>
          <p:cNvSpPr/>
          <p:nvPr/>
        </p:nvSpPr>
        <p:spPr>
          <a:xfrm>
            <a:off x="158040" y="1873800"/>
            <a:ext cx="10869840" cy="4529880"/>
          </a:xfrm>
          <a:prstGeom prst="rect">
            <a:avLst/>
          </a:prstGeom>
          <a:noFill/>
          <a:ln>
            <a:noFill/>
          </a:ln>
        </p:spPr>
        <p:style>
          <a:lnRef idx="0"/>
          <a:fillRef idx="0"/>
          <a:effectRef idx="0"/>
          <a:fontRef idx="minor"/>
        </p:style>
        <p:txBody>
          <a:bodyPr lIns="90000" rIns="90000" tIns="45000" bIns="45000">
            <a:normAutofit fontScale="84000"/>
          </a:bodyPr>
          <a:p>
            <a:pPr marL="343080" indent="-340200">
              <a:lnSpc>
                <a:spcPct val="100000"/>
              </a:lnSpc>
              <a:spcBef>
                <a:spcPts val="434"/>
              </a:spcBef>
              <a:buClr>
                <a:srgbClr val="90c226"/>
              </a:buClr>
              <a:buSzPct val="80000"/>
              <a:buFont typeface="Wingdings 3" charset="2"/>
              <a:buChar char=""/>
            </a:pPr>
            <a:r>
              <a:rPr b="1" lang="hr-HR" sz="2000" spc="-1" strike="noStrike" u="sng">
                <a:solidFill>
                  <a:srgbClr val="404040"/>
                </a:solidFill>
                <a:uFillTx/>
                <a:latin typeface="Trebuchet MS"/>
                <a:ea typeface="DejaVu Sans"/>
              </a:rPr>
              <a:t>Na osnovi provjere posebnih znanja, vještina, sposobnosti i darovitosti</a:t>
            </a:r>
            <a:endParaRPr b="0" lang="hr-HR" sz="2000" spc="-1" strike="noStrike">
              <a:latin typeface="Arial"/>
            </a:endParaRPr>
          </a:p>
          <a:p>
            <a:pPr lvl="1" marL="864000" indent="-321480">
              <a:lnSpc>
                <a:spcPct val="100000"/>
              </a:lnSpc>
              <a:spcBef>
                <a:spcPts val="567"/>
              </a:spcBef>
              <a:buClr>
                <a:srgbClr val="000000"/>
              </a:buClr>
              <a:buSzPct val="75000"/>
              <a:buFont typeface="Symbol"/>
              <a:buChar char=""/>
            </a:pPr>
            <a:r>
              <a:rPr b="0" lang="hr-HR" sz="1600" spc="-1" strike="noStrike">
                <a:solidFill>
                  <a:srgbClr val="404040"/>
                </a:solidFill>
                <a:latin typeface="Trebuchet MS"/>
                <a:ea typeface="DejaVu Sans"/>
              </a:rPr>
              <a:t>iz HJ, MAT, 1. stranog jezika i dvaju predmeta posebno značajnih za upis (iz Popisa)</a:t>
            </a:r>
            <a:endParaRPr b="0" lang="hr-HR" sz="1600" spc="-1" strike="noStrike">
              <a:latin typeface="Arial"/>
            </a:endParaRPr>
          </a:p>
          <a:p>
            <a:pPr lvl="1" marL="864000" indent="-321480">
              <a:lnSpc>
                <a:spcPct val="100000"/>
              </a:lnSpc>
              <a:spcBef>
                <a:spcPts val="567"/>
              </a:spcBef>
              <a:buClr>
                <a:srgbClr val="000000"/>
              </a:buClr>
              <a:buSzPct val="75000"/>
              <a:buFont typeface="Symbol"/>
              <a:buChar char=""/>
            </a:pPr>
            <a:r>
              <a:rPr b="0" lang="hr-HR" sz="1600" spc="-1" strike="noStrike">
                <a:solidFill>
                  <a:srgbClr val="404040"/>
                </a:solidFill>
                <a:latin typeface="Trebuchet MS"/>
                <a:ea typeface="DejaVu Sans"/>
              </a:rPr>
              <a:t>programi likovne umjetnosti i dizajna, glazbene umjetnosti, plesne umjetnosti, odjeli za sportaše (npr. ŠUDIGO)</a:t>
            </a:r>
            <a:endParaRPr b="0" lang="hr-HR" sz="1600" spc="-1" strike="noStrike">
              <a:latin typeface="Arial"/>
            </a:endParaRPr>
          </a:p>
          <a:p>
            <a:pPr>
              <a:lnSpc>
                <a:spcPct val="100000"/>
              </a:lnSpc>
              <a:spcBef>
                <a:spcPts val="567"/>
              </a:spcBef>
            </a:pPr>
            <a:endParaRPr b="0" lang="hr-HR" sz="1600" spc="-1" strike="noStrike">
              <a:latin typeface="Arial"/>
            </a:endParaRPr>
          </a:p>
          <a:p>
            <a:pPr marL="343080" indent="-340200">
              <a:lnSpc>
                <a:spcPct val="100000"/>
              </a:lnSpc>
              <a:spcBef>
                <a:spcPts val="434"/>
              </a:spcBef>
              <a:buClr>
                <a:srgbClr val="90c226"/>
              </a:buClr>
              <a:buSzPct val="80000"/>
              <a:buFont typeface="Wingdings 3" charset="2"/>
              <a:buChar char=""/>
            </a:pPr>
            <a:r>
              <a:rPr b="1" lang="hr-HR" sz="2000" spc="-1" strike="noStrike" u="sng">
                <a:solidFill>
                  <a:srgbClr val="404040"/>
                </a:solidFill>
                <a:uFillTx/>
                <a:latin typeface="Trebuchet MS"/>
                <a:ea typeface="DejaVu Sans"/>
              </a:rPr>
              <a:t>Na osnovi rezultata postignutih na natjecanjima u znanju</a:t>
            </a:r>
            <a:r>
              <a:rPr b="0" lang="hr-HR" sz="1600" spc="-1" strike="noStrike">
                <a:solidFill>
                  <a:srgbClr val="404040"/>
                </a:solidFill>
                <a:latin typeface="Trebuchet MS"/>
                <a:ea typeface="DejaVu Sans"/>
              </a:rPr>
              <a:t> </a:t>
            </a:r>
            <a:endParaRPr b="0" lang="hr-HR" sz="1600" spc="-1" strike="noStrike">
              <a:latin typeface="Arial"/>
            </a:endParaRPr>
          </a:p>
          <a:p>
            <a:pPr marL="459000">
              <a:lnSpc>
                <a:spcPct val="100000"/>
              </a:lnSpc>
              <a:spcBef>
                <a:spcPts val="434"/>
              </a:spcBef>
            </a:pPr>
            <a:r>
              <a:rPr b="0" lang="hr-HR" sz="1600" spc="-1" strike="noStrike">
                <a:solidFill>
                  <a:srgbClr val="404040"/>
                </a:solidFill>
                <a:latin typeface="Trebuchet MS"/>
                <a:ea typeface="DejaVu Sans"/>
              </a:rPr>
              <a:t>– </a:t>
            </a:r>
            <a:r>
              <a:rPr b="0" lang="hr-HR" sz="1600" spc="-1" strike="noStrike">
                <a:solidFill>
                  <a:srgbClr val="404040"/>
                </a:solidFill>
                <a:latin typeface="Trebuchet MS"/>
                <a:ea typeface="DejaVu Sans"/>
              </a:rPr>
              <a:t>iz HJ, MAT, 1. stranog jezika, dvaju predmeta značajnih za upis te jedno natjecanje koje samostalno određuje SŠ</a:t>
            </a:r>
            <a:endParaRPr b="0" lang="hr-HR" sz="1600" spc="-1" strike="noStrike">
              <a:latin typeface="Arial"/>
            </a:endParaRPr>
          </a:p>
          <a:p>
            <a:pPr lvl="1" marL="864000" indent="-321480">
              <a:lnSpc>
                <a:spcPct val="100000"/>
              </a:lnSpc>
              <a:spcBef>
                <a:spcPts val="567"/>
              </a:spcBef>
              <a:buClr>
                <a:srgbClr val="000000"/>
              </a:buClr>
              <a:buSzPct val="75000"/>
              <a:buFont typeface="Symbol"/>
              <a:buChar char=""/>
            </a:pPr>
            <a:r>
              <a:rPr b="1" lang="hr-HR" sz="1600" spc="-1" strike="noStrike">
                <a:solidFill>
                  <a:srgbClr val="404040"/>
                </a:solidFill>
                <a:latin typeface="Trebuchet MS"/>
                <a:ea typeface="DejaVu Sans"/>
              </a:rPr>
              <a:t>Izravan upis </a:t>
            </a:r>
            <a:r>
              <a:rPr b="0" lang="hr-HR" sz="1600" spc="-1" strike="noStrike">
                <a:solidFill>
                  <a:srgbClr val="404040"/>
                </a:solidFill>
                <a:latin typeface="Trebuchet MS"/>
                <a:ea typeface="DejaVu Sans"/>
              </a:rPr>
              <a:t>– 1.,2. ili 3. mjesto na državnim natjecanjima (pod uvjetom da zadovolje na ispitu sposobnosti i darovitosti ukoliko ih škola ima)</a:t>
            </a:r>
            <a:endParaRPr b="0" lang="hr-HR" sz="1600" spc="-1" strike="noStrike">
              <a:latin typeface="Arial"/>
            </a:endParaRPr>
          </a:p>
          <a:p>
            <a:pPr lvl="1" marL="864000" indent="-321480">
              <a:lnSpc>
                <a:spcPct val="100000"/>
              </a:lnSpc>
              <a:spcBef>
                <a:spcPts val="567"/>
              </a:spcBef>
              <a:buClr>
                <a:srgbClr val="000000"/>
              </a:buClr>
              <a:buSzPct val="75000"/>
              <a:buFont typeface="Symbol"/>
              <a:buChar char=""/>
            </a:pPr>
            <a:r>
              <a:rPr b="0" lang="hr-HR" sz="1600" spc="-1" strike="noStrike">
                <a:solidFill>
                  <a:srgbClr val="404040"/>
                </a:solidFill>
                <a:latin typeface="Trebuchet MS"/>
                <a:ea typeface="DejaVu Sans"/>
              </a:rPr>
              <a:t>1.mjesto = </a:t>
            </a:r>
            <a:r>
              <a:rPr b="1" lang="hr-HR" sz="1600" spc="-1" strike="noStrike">
                <a:solidFill>
                  <a:srgbClr val="404040"/>
                </a:solidFill>
                <a:latin typeface="Trebuchet MS"/>
                <a:ea typeface="DejaVu Sans"/>
              </a:rPr>
              <a:t>4 boda</a:t>
            </a:r>
            <a:r>
              <a:rPr b="0" lang="hr-HR" sz="1600" spc="-1" strike="noStrike">
                <a:solidFill>
                  <a:srgbClr val="404040"/>
                </a:solidFill>
                <a:latin typeface="Trebuchet MS"/>
                <a:ea typeface="DejaVu Sans"/>
              </a:rPr>
              <a:t>, 2.mjesto = </a:t>
            </a:r>
            <a:r>
              <a:rPr b="1" lang="hr-HR" sz="1600" spc="-1" strike="noStrike">
                <a:solidFill>
                  <a:srgbClr val="404040"/>
                </a:solidFill>
                <a:latin typeface="Trebuchet MS"/>
                <a:ea typeface="DejaVu Sans"/>
              </a:rPr>
              <a:t>3 boda</a:t>
            </a:r>
            <a:r>
              <a:rPr b="0" lang="hr-HR" sz="1600" spc="-1" strike="noStrike">
                <a:solidFill>
                  <a:srgbClr val="404040"/>
                </a:solidFill>
                <a:latin typeface="Trebuchet MS"/>
                <a:ea typeface="DejaVu Sans"/>
              </a:rPr>
              <a:t>, 3.mjesto = </a:t>
            </a:r>
            <a:r>
              <a:rPr b="1" lang="hr-HR" sz="1600" spc="-1" strike="noStrike">
                <a:solidFill>
                  <a:srgbClr val="404040"/>
                </a:solidFill>
                <a:latin typeface="Trebuchet MS"/>
                <a:ea typeface="DejaVu Sans"/>
              </a:rPr>
              <a:t>2 boda,</a:t>
            </a:r>
            <a:r>
              <a:rPr b="0" lang="hr-HR" sz="1600" spc="-1" strike="noStrike">
                <a:solidFill>
                  <a:srgbClr val="404040"/>
                </a:solidFill>
                <a:latin typeface="Trebuchet MS"/>
                <a:ea typeface="DejaVu Sans"/>
              </a:rPr>
              <a:t> sudjelovanje kao pojedinac ili član skupine =</a:t>
            </a:r>
            <a:r>
              <a:rPr b="1" lang="hr-HR" sz="1600" spc="-1" strike="noStrike">
                <a:solidFill>
                  <a:srgbClr val="404040"/>
                </a:solidFill>
                <a:latin typeface="Trebuchet MS"/>
                <a:ea typeface="DejaVu Sans"/>
              </a:rPr>
              <a:t> 1 bod</a:t>
            </a:r>
            <a:endParaRPr b="0" lang="hr-HR" sz="1600" spc="-1" strike="noStrike">
              <a:latin typeface="Arial"/>
            </a:endParaRPr>
          </a:p>
          <a:p>
            <a:pPr>
              <a:lnSpc>
                <a:spcPct val="100000"/>
              </a:lnSpc>
              <a:spcBef>
                <a:spcPts val="567"/>
              </a:spcBef>
            </a:pPr>
            <a:endParaRPr b="0" lang="hr-HR" sz="1600" spc="-1" strike="noStrike">
              <a:latin typeface="Arial"/>
            </a:endParaRPr>
          </a:p>
          <a:p>
            <a:pPr marL="343080" indent="-340200">
              <a:lnSpc>
                <a:spcPct val="100000"/>
              </a:lnSpc>
              <a:spcBef>
                <a:spcPts val="434"/>
              </a:spcBef>
              <a:buClr>
                <a:srgbClr val="90c226"/>
              </a:buClr>
              <a:buSzPct val="80000"/>
              <a:buFont typeface="Wingdings 3" charset="2"/>
              <a:buChar char=""/>
            </a:pPr>
            <a:r>
              <a:rPr b="1" lang="hr-HR" sz="2000" spc="-1" strike="noStrike" u="sng">
                <a:solidFill>
                  <a:srgbClr val="404040"/>
                </a:solidFill>
                <a:uFillTx/>
                <a:latin typeface="Trebuchet MS"/>
                <a:ea typeface="DejaVu Sans"/>
              </a:rPr>
              <a:t>Na osnovi rezultata postignutih na natjecanjima školskih sportskih društava</a:t>
            </a:r>
            <a:endParaRPr b="0" lang="hr-HR" sz="2000" spc="-1" strike="noStrike">
              <a:latin typeface="Arial"/>
            </a:endParaRPr>
          </a:p>
          <a:p>
            <a:pPr lvl="1" marL="864000" indent="-321480">
              <a:lnSpc>
                <a:spcPct val="100000"/>
              </a:lnSpc>
              <a:spcBef>
                <a:spcPts val="434"/>
              </a:spcBef>
              <a:buClr>
                <a:srgbClr val="000000"/>
              </a:buClr>
              <a:buSzPct val="75000"/>
              <a:buFont typeface="Symbol"/>
              <a:buChar char=""/>
            </a:pPr>
            <a:r>
              <a:rPr b="0" lang="hr-HR" sz="1600" spc="-1" strike="noStrike">
                <a:solidFill>
                  <a:srgbClr val="404040"/>
                </a:solidFill>
                <a:latin typeface="Trebuchet MS"/>
                <a:ea typeface="DejaVu Sans"/>
              </a:rPr>
              <a:t>1. mjesto na državnom natjecanju = </a:t>
            </a:r>
            <a:r>
              <a:rPr b="1" lang="hr-HR" sz="1600" spc="-1" strike="noStrike">
                <a:solidFill>
                  <a:srgbClr val="404040"/>
                </a:solidFill>
                <a:latin typeface="Trebuchet MS"/>
                <a:ea typeface="DejaVu Sans"/>
              </a:rPr>
              <a:t>3 boda</a:t>
            </a:r>
            <a:endParaRPr b="0" lang="hr-HR" sz="1600" spc="-1" strike="noStrike">
              <a:latin typeface="Arial"/>
            </a:endParaRPr>
          </a:p>
          <a:p>
            <a:pPr lvl="1" marL="864000" indent="-321480">
              <a:lnSpc>
                <a:spcPct val="100000"/>
              </a:lnSpc>
              <a:spcBef>
                <a:spcPts val="434"/>
              </a:spcBef>
              <a:buClr>
                <a:srgbClr val="000000"/>
              </a:buClr>
              <a:buSzPct val="75000"/>
              <a:buFont typeface="Symbol"/>
              <a:buChar char=""/>
            </a:pPr>
            <a:r>
              <a:rPr b="0" lang="hr-HR" sz="1600" spc="-1" strike="noStrike">
                <a:solidFill>
                  <a:srgbClr val="404040"/>
                </a:solidFill>
                <a:latin typeface="Trebuchet MS"/>
                <a:ea typeface="Microsoft YaHei"/>
              </a:rPr>
              <a:t>2. mjesto na državnom natjecanju =</a:t>
            </a:r>
            <a:r>
              <a:rPr b="1" lang="hr-HR" sz="1600" spc="-1" strike="noStrike">
                <a:solidFill>
                  <a:srgbClr val="404040"/>
                </a:solidFill>
                <a:latin typeface="Trebuchet MS"/>
                <a:ea typeface="Microsoft YaHei"/>
              </a:rPr>
              <a:t> 2 boda</a:t>
            </a:r>
            <a:endParaRPr b="0" lang="hr-HR" sz="1600" spc="-1" strike="noStrike">
              <a:latin typeface="Arial"/>
            </a:endParaRPr>
          </a:p>
          <a:p>
            <a:pPr lvl="1" marL="864000" indent="-321480">
              <a:lnSpc>
                <a:spcPct val="100000"/>
              </a:lnSpc>
              <a:spcBef>
                <a:spcPts val="434"/>
              </a:spcBef>
              <a:buClr>
                <a:srgbClr val="000000"/>
              </a:buClr>
              <a:buSzPct val="75000"/>
              <a:buFont typeface="Symbol"/>
              <a:buChar char=""/>
            </a:pPr>
            <a:r>
              <a:rPr b="0" lang="hr-HR" sz="1600" spc="-1" strike="noStrike">
                <a:solidFill>
                  <a:srgbClr val="404040"/>
                </a:solidFill>
                <a:latin typeface="Trebuchet MS"/>
                <a:ea typeface="Microsoft YaHei"/>
              </a:rPr>
              <a:t>3. mjesto na državnom natjecanju =</a:t>
            </a:r>
            <a:r>
              <a:rPr b="1" lang="hr-HR" sz="1600" spc="-1" strike="noStrike">
                <a:solidFill>
                  <a:srgbClr val="404040"/>
                </a:solidFill>
                <a:latin typeface="Trebuchet MS"/>
                <a:ea typeface="Microsoft YaHei"/>
              </a:rPr>
              <a:t> 1 bod</a:t>
            </a:r>
            <a:endParaRPr b="0" lang="hr-HR"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CustomShape 1"/>
          <p:cNvSpPr/>
          <p:nvPr/>
        </p:nvSpPr>
        <p:spPr>
          <a:xfrm>
            <a:off x="677160" y="695880"/>
            <a:ext cx="8593920" cy="13179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90c226"/>
                </a:solidFill>
                <a:latin typeface="Trebuchet MS"/>
                <a:ea typeface="DejaVu Sans"/>
              </a:rPr>
              <a:t>Poseban element vrednovanja kandidata</a:t>
            </a:r>
            <a:endParaRPr b="0" lang="hr-HR" sz="3600" spc="-1" strike="noStrike">
              <a:latin typeface="Arial"/>
            </a:endParaRPr>
          </a:p>
          <a:p>
            <a:pPr>
              <a:lnSpc>
                <a:spcPct val="100000"/>
              </a:lnSpc>
            </a:pPr>
            <a:r>
              <a:rPr b="0" lang="hr-HR" sz="2200" spc="-1" strike="noStrike">
                <a:solidFill>
                  <a:srgbClr val="ff0000"/>
                </a:solidFill>
                <a:latin typeface="Trebuchet MS"/>
                <a:ea typeface="DejaVu Sans"/>
              </a:rPr>
              <a:t>(dokumentaciju predati u školu do 1.7.2022.)</a:t>
            </a:r>
            <a:endParaRPr b="0" lang="hr-HR" sz="2200" spc="-1" strike="noStrike">
              <a:latin typeface="Arial"/>
            </a:endParaRPr>
          </a:p>
          <a:p>
            <a:pPr>
              <a:lnSpc>
                <a:spcPct val="100000"/>
              </a:lnSpc>
            </a:pPr>
            <a:br/>
            <a:endParaRPr b="0" lang="hr-HR" sz="2200" spc="-1" strike="noStrike">
              <a:latin typeface="Arial"/>
            </a:endParaRPr>
          </a:p>
        </p:txBody>
      </p:sp>
      <p:sp>
        <p:nvSpPr>
          <p:cNvPr id="169" name="CustomShape 2"/>
          <p:cNvSpPr/>
          <p:nvPr/>
        </p:nvSpPr>
        <p:spPr>
          <a:xfrm>
            <a:off x="648000" y="1952640"/>
            <a:ext cx="9040680" cy="4237200"/>
          </a:xfrm>
          <a:prstGeom prst="rect">
            <a:avLst/>
          </a:prstGeom>
          <a:noFill/>
          <a:ln>
            <a:noFill/>
          </a:ln>
        </p:spPr>
        <p:style>
          <a:lnRef idx="0"/>
          <a:fillRef idx="0"/>
          <a:effectRef idx="0"/>
          <a:fontRef idx="minor"/>
        </p:style>
        <p:txBody>
          <a:bodyPr lIns="90000" rIns="90000" tIns="45000" bIns="45000">
            <a:noAutofit/>
          </a:bodyPr>
          <a:p>
            <a:pPr marL="343080" indent="-340200">
              <a:lnSpc>
                <a:spcPct val="100000"/>
              </a:lnSpc>
              <a:spcBef>
                <a:spcPts val="1001"/>
              </a:spcBef>
              <a:buClr>
                <a:srgbClr val="90c226"/>
              </a:buClr>
              <a:buSzPct val="80000"/>
              <a:buFont typeface="Wingdings 3" charset="2"/>
              <a:buChar char=""/>
            </a:pPr>
            <a:r>
              <a:rPr b="1" lang="hr-HR" sz="2000" spc="-1" strike="noStrike" u="sng">
                <a:solidFill>
                  <a:srgbClr val="404040"/>
                </a:solidFill>
                <a:uFillTx/>
                <a:latin typeface="Trebuchet MS"/>
                <a:ea typeface="DejaVu Sans"/>
              </a:rPr>
              <a:t>Kandidati sa zdravstvenim teškoćama</a:t>
            </a:r>
            <a:endParaRPr b="0" lang="hr-HR" sz="20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2000" spc="-1" strike="noStrike" u="sng">
                <a:solidFill>
                  <a:srgbClr val="404040"/>
                </a:solidFill>
                <a:uFillTx/>
                <a:latin typeface="Trebuchet MS"/>
                <a:ea typeface="DejaVu Sans"/>
              </a:rPr>
              <a:t>Kandidati koji žive u otežanim uvjetima obrazovanja uzrokovanim nepovoljnim ekonomskim, socijalnim te odgojnim čimbenicima</a:t>
            </a:r>
            <a:endParaRPr b="0" lang="hr-HR" sz="2000" spc="-1" strike="noStrike">
              <a:latin typeface="Arial"/>
            </a:endParaRPr>
          </a:p>
          <a:p>
            <a:pPr>
              <a:lnSpc>
                <a:spcPct val="100000"/>
              </a:lnSpc>
              <a:spcBef>
                <a:spcPts val="1001"/>
              </a:spcBef>
            </a:pPr>
            <a:endParaRPr b="0" lang="hr-HR" sz="20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2200" spc="-1" strike="noStrike">
                <a:solidFill>
                  <a:srgbClr val="404040"/>
                </a:solidFill>
                <a:latin typeface="Trebuchet MS"/>
                <a:ea typeface="DejaVu Sans"/>
              </a:rPr>
              <a:t>1. zdravstvene teškoće:</a:t>
            </a:r>
            <a:endParaRPr b="0" lang="hr-HR" sz="2200" spc="-1" strike="noStrike">
              <a:latin typeface="Arial"/>
            </a:endParaRPr>
          </a:p>
          <a:p>
            <a:pPr lvl="1" marL="432000" indent="-213840">
              <a:lnSpc>
                <a:spcPct val="100000"/>
              </a:lnSpc>
              <a:spcBef>
                <a:spcPts val="1001"/>
              </a:spcBef>
              <a:buClr>
                <a:srgbClr val="000000"/>
              </a:buClr>
              <a:buSzPct val="45000"/>
              <a:buFont typeface="Wingdings" charset="2"/>
              <a:buChar char=""/>
            </a:pPr>
            <a:r>
              <a:rPr b="0" lang="hr-HR" sz="1800" spc="-1" strike="noStrike">
                <a:solidFill>
                  <a:srgbClr val="404040"/>
                </a:solidFill>
                <a:latin typeface="Trebuchet MS"/>
                <a:ea typeface="DejaVu Sans"/>
              </a:rPr>
              <a:t>Kandidat koji je osnovno obrazovanje završio po redovitome nastavnom planu i programu, a kojem su zdravstvene teškoće mogle utjecati na postizanje rezultata tijekom prethodnog razdoblja </a:t>
            </a:r>
            <a:endParaRPr b="0" lang="hr-HR" sz="1800" spc="-1" strike="noStrike">
              <a:latin typeface="Arial"/>
            </a:endParaRPr>
          </a:p>
          <a:p>
            <a:pPr lvl="1" marL="432000" indent="-213840">
              <a:lnSpc>
                <a:spcPct val="100000"/>
              </a:lnSpc>
              <a:spcBef>
                <a:spcPts val="1001"/>
              </a:spcBef>
              <a:buClr>
                <a:srgbClr val="000000"/>
              </a:buClr>
              <a:buSzPct val="45000"/>
              <a:buFont typeface="Wingdings" charset="2"/>
              <a:buChar char=""/>
            </a:pPr>
            <a:r>
              <a:rPr b="0" lang="hr-HR" sz="1800" spc="-1" strike="noStrike" u="sng">
                <a:solidFill>
                  <a:srgbClr val="404040"/>
                </a:solidFill>
                <a:uFillTx/>
                <a:latin typeface="Trebuchet MS"/>
                <a:ea typeface="DejaVu Sans"/>
              </a:rPr>
              <a:t>Potrebno priložiti</a:t>
            </a:r>
            <a:r>
              <a:rPr b="0" lang="hr-HR" sz="1800" spc="-1" strike="noStrike">
                <a:solidFill>
                  <a:srgbClr val="404040"/>
                </a:solidFill>
                <a:latin typeface="Trebuchet MS"/>
                <a:ea typeface="DejaVu Sans"/>
              </a:rPr>
              <a:t>: Stručno mišljenje Službe za profesionalno usmjeravanje HZZ-a za 3-6 primjerenih programa na temelju mišljenja školskog liječnika i specijalističke medicinske dokumentacije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CustomShape 1"/>
          <p:cNvSpPr/>
          <p:nvPr/>
        </p:nvSpPr>
        <p:spPr>
          <a:xfrm>
            <a:off x="677160" y="609480"/>
            <a:ext cx="8593920" cy="1317960"/>
          </a:xfrm>
          <a:prstGeom prst="rect">
            <a:avLst/>
          </a:prstGeom>
          <a:noFill/>
          <a:ln>
            <a:noFill/>
          </a:ln>
        </p:spPr>
        <p:style>
          <a:lnRef idx="0"/>
          <a:fillRef idx="0"/>
          <a:effectRef idx="0"/>
          <a:fontRef idx="minor"/>
        </p:style>
      </p:sp>
      <p:sp>
        <p:nvSpPr>
          <p:cNvPr id="171" name="CustomShape 2"/>
          <p:cNvSpPr/>
          <p:nvPr/>
        </p:nvSpPr>
        <p:spPr>
          <a:xfrm>
            <a:off x="360000" y="288000"/>
            <a:ext cx="10221840" cy="44182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1001"/>
              </a:spcBef>
            </a:pPr>
            <a:endParaRPr b="0" lang="hr-HR" sz="18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2200" spc="-1" strike="noStrike" u="sng">
                <a:solidFill>
                  <a:srgbClr val="6c911c"/>
                </a:solidFill>
                <a:uFillTx/>
                <a:latin typeface="Trebuchet MS"/>
                <a:ea typeface="DejaVu Sans"/>
              </a:rPr>
              <a:t>2. otežani uvjeti obrazovanja uzrokovani nepovoljnim ekonomskim, socijalnim te odgojnim čimbenicima</a:t>
            </a:r>
            <a:endParaRPr b="0" lang="hr-HR" sz="2200" spc="-1" strike="noStrike">
              <a:latin typeface="Arial"/>
            </a:endParaRPr>
          </a:p>
          <a:p>
            <a:pPr lvl="1" marL="432000" indent="-213840">
              <a:lnSpc>
                <a:spcPct val="100000"/>
              </a:lnSpc>
              <a:spcBef>
                <a:spcPts val="1001"/>
              </a:spcBef>
              <a:buClr>
                <a:srgbClr val="000000"/>
              </a:buClr>
              <a:buSzPct val="45000"/>
              <a:buFont typeface="Wingdings" charset="2"/>
              <a:buChar char=""/>
            </a:pPr>
            <a:r>
              <a:rPr b="1" lang="hr-HR" sz="1800" spc="-1" strike="noStrike">
                <a:solidFill>
                  <a:srgbClr val="404040"/>
                </a:solidFill>
                <a:latin typeface="Trebuchet MS"/>
                <a:ea typeface="DejaVu Sans"/>
              </a:rPr>
              <a:t>Kandidat koji živi uz jednoga i/ili oba roditelja s dugotrajnom teškom bolesti</a:t>
            </a:r>
            <a:endParaRPr b="0" lang="hr-HR" sz="1800" spc="-1" strike="noStrike">
              <a:latin typeface="Arial"/>
            </a:endParaRPr>
          </a:p>
          <a:p>
            <a:pPr lvl="2" marL="648000" indent="-213840">
              <a:lnSpc>
                <a:spcPct val="100000"/>
              </a:lnSpc>
              <a:spcBef>
                <a:spcPts val="1001"/>
              </a:spcBef>
              <a:buClr>
                <a:srgbClr val="000000"/>
              </a:buClr>
              <a:buSzPct val="45000"/>
              <a:buFont typeface="Wingdings" charset="2"/>
              <a:buChar char=""/>
            </a:pPr>
            <a:r>
              <a:rPr b="1" lang="hr-HR" sz="1600" spc="-1" strike="noStrike">
                <a:solidFill>
                  <a:srgbClr val="404040"/>
                </a:solidFill>
                <a:latin typeface="Trebuchet MS"/>
                <a:ea typeface="DejaVu Sans"/>
              </a:rPr>
              <a:t>priložiti: liječničku potvrdu o dugotrajnoj težoj bolesti jednoga i/ili oba roditelja</a:t>
            </a:r>
            <a:endParaRPr b="0" lang="hr-HR" sz="1600" spc="-1" strike="noStrike">
              <a:latin typeface="Arial"/>
            </a:endParaRPr>
          </a:p>
          <a:p>
            <a:pPr lvl="1" marL="432000" indent="-213840">
              <a:lnSpc>
                <a:spcPct val="100000"/>
              </a:lnSpc>
              <a:spcBef>
                <a:spcPts val="1001"/>
              </a:spcBef>
              <a:buClr>
                <a:srgbClr val="000000"/>
              </a:buClr>
              <a:buSzPct val="45000"/>
              <a:buFont typeface="Wingdings" charset="2"/>
              <a:buChar char=""/>
            </a:pPr>
            <a:r>
              <a:rPr b="1" lang="hr-HR" sz="1800" spc="-1" strike="noStrike">
                <a:solidFill>
                  <a:srgbClr val="404040"/>
                </a:solidFill>
                <a:latin typeface="Trebuchet MS"/>
                <a:ea typeface="DejaVu Sans"/>
              </a:rPr>
              <a:t>Kandidat koji živi uz oba roditelja koji se smatraju dugotrajno nezaposlenim osobama</a:t>
            </a:r>
            <a:endParaRPr b="0" lang="hr-HR" sz="1800" spc="-1" strike="noStrike">
              <a:latin typeface="Arial"/>
            </a:endParaRPr>
          </a:p>
          <a:p>
            <a:pPr lvl="2" marL="648000" indent="-213840">
              <a:lnSpc>
                <a:spcPct val="100000"/>
              </a:lnSpc>
              <a:spcBef>
                <a:spcPts val="1001"/>
              </a:spcBef>
              <a:buClr>
                <a:srgbClr val="000000"/>
              </a:buClr>
              <a:buSzPct val="45000"/>
              <a:buFont typeface="Wingdings" charset="2"/>
              <a:buChar char=""/>
            </a:pPr>
            <a:r>
              <a:rPr b="1" lang="hr-HR" sz="1600" spc="-1" strike="noStrike">
                <a:solidFill>
                  <a:srgbClr val="404040"/>
                </a:solidFill>
                <a:latin typeface="Trebuchet MS"/>
                <a:ea typeface="DejaVu Sans"/>
              </a:rPr>
              <a:t>Priložiti: potvrdu nadležnog područnog ureda Hrvatskoga zavoda za zapošljavanje o dugotrajnoj nezaposlenosti oba roditelja</a:t>
            </a:r>
            <a:endParaRPr b="0" lang="hr-HR" sz="1600" spc="-1" strike="noStrike">
              <a:latin typeface="Arial"/>
            </a:endParaRPr>
          </a:p>
          <a:p>
            <a:pPr lvl="1" marL="432000" indent="-213840">
              <a:lnSpc>
                <a:spcPct val="100000"/>
              </a:lnSpc>
              <a:spcBef>
                <a:spcPts val="1001"/>
              </a:spcBef>
              <a:buClr>
                <a:srgbClr val="000000"/>
              </a:buClr>
              <a:buSzPct val="45000"/>
              <a:buFont typeface="Wingdings" charset="2"/>
              <a:buChar char=""/>
            </a:pPr>
            <a:r>
              <a:rPr b="1" lang="hr-HR" sz="1800" spc="-1" strike="noStrike">
                <a:solidFill>
                  <a:srgbClr val="404040"/>
                </a:solidFill>
                <a:latin typeface="Trebuchet MS"/>
                <a:ea typeface="DejaVu Sans"/>
              </a:rPr>
              <a:t>Živi uz samohranoga roditelja koji je korisnik socijalne skrbi</a:t>
            </a:r>
            <a:endParaRPr b="0" lang="hr-HR" sz="1800" spc="-1" strike="noStrike">
              <a:latin typeface="Arial"/>
            </a:endParaRPr>
          </a:p>
          <a:p>
            <a:pPr lvl="2" marL="648000" indent="-213840">
              <a:lnSpc>
                <a:spcPct val="100000"/>
              </a:lnSpc>
              <a:spcBef>
                <a:spcPts val="1001"/>
              </a:spcBef>
              <a:buClr>
                <a:srgbClr val="000000"/>
              </a:buClr>
              <a:buSzPct val="45000"/>
              <a:buFont typeface="Wingdings" charset="2"/>
              <a:buChar char=""/>
            </a:pPr>
            <a:r>
              <a:rPr b="1" lang="hr-HR" sz="1600" spc="-1" strike="noStrike">
                <a:solidFill>
                  <a:srgbClr val="404040"/>
                </a:solidFill>
                <a:latin typeface="Trebuchet MS"/>
                <a:ea typeface="DejaVu Sans"/>
              </a:rPr>
              <a:t>priložiti: potvrdu o korištenju socijalne pomoći / rješenje ili drugi upravni akt centra za soc. skrb ili nadležnog tijela jedinice lokalne ili područne (regionalne) o pravu samohranog roditelja u statusu soc. skrbi </a:t>
            </a:r>
            <a:endParaRPr b="0" lang="hr-HR" sz="1600" spc="-1" strike="noStrike">
              <a:latin typeface="Arial"/>
            </a:endParaRPr>
          </a:p>
          <a:p>
            <a:pPr lvl="1" marL="432000" indent="-213840">
              <a:lnSpc>
                <a:spcPct val="100000"/>
              </a:lnSpc>
              <a:spcBef>
                <a:spcPts val="1001"/>
              </a:spcBef>
              <a:buClr>
                <a:srgbClr val="000000"/>
              </a:buClr>
              <a:buSzPct val="45000"/>
              <a:buFont typeface="Wingdings" charset="2"/>
              <a:buChar char=""/>
            </a:pPr>
            <a:r>
              <a:rPr b="1" lang="hr-HR" sz="1800" spc="-1" strike="noStrike">
                <a:solidFill>
                  <a:srgbClr val="404040"/>
                </a:solidFill>
                <a:latin typeface="Trebuchet MS"/>
                <a:ea typeface="DejaVu Sans"/>
              </a:rPr>
              <a:t>Ako je jedan roditelj preminuo</a:t>
            </a:r>
            <a:endParaRPr b="0" lang="hr-HR" sz="1800" spc="-1" strike="noStrike">
              <a:latin typeface="Arial"/>
            </a:endParaRPr>
          </a:p>
          <a:p>
            <a:pPr lvl="2" marL="648000" indent="-213840">
              <a:lnSpc>
                <a:spcPct val="100000"/>
              </a:lnSpc>
              <a:spcBef>
                <a:spcPts val="1001"/>
              </a:spcBef>
              <a:buClr>
                <a:srgbClr val="000000"/>
              </a:buClr>
              <a:buSzPct val="45000"/>
              <a:buFont typeface="Wingdings" charset="2"/>
              <a:buChar char=""/>
            </a:pPr>
            <a:r>
              <a:rPr b="1" lang="hr-HR" sz="1600" spc="-1" strike="noStrike">
                <a:solidFill>
                  <a:srgbClr val="404040"/>
                </a:solidFill>
                <a:latin typeface="Trebuchet MS"/>
                <a:ea typeface="DejaVu Sans"/>
              </a:rPr>
              <a:t>priložiti: ispravu iz matice umrlih ili smrtni list</a:t>
            </a:r>
            <a:endParaRPr b="0" lang="hr-HR" sz="1600" spc="-1" strike="noStrike">
              <a:latin typeface="Arial"/>
            </a:endParaRPr>
          </a:p>
          <a:p>
            <a:pPr>
              <a:lnSpc>
                <a:spcPct val="100000"/>
              </a:lnSpc>
              <a:spcBef>
                <a:spcPts val="1001"/>
              </a:spcBef>
            </a:pPr>
            <a:endParaRPr b="0" lang="hr-HR" sz="1600" spc="-1" strike="noStrike">
              <a:latin typeface="Arial"/>
            </a:endParaRPr>
          </a:p>
          <a:p>
            <a:pPr marL="343080" indent="-340200">
              <a:lnSpc>
                <a:spcPct val="100000"/>
              </a:lnSpc>
              <a:spcBef>
                <a:spcPts val="1001"/>
              </a:spcBef>
              <a:buClr>
                <a:srgbClr val="90c226"/>
              </a:buClr>
              <a:buSzPct val="80000"/>
              <a:buFont typeface="Wingdings 3" charset="2"/>
              <a:buChar char=""/>
            </a:pPr>
            <a:r>
              <a:rPr b="1" lang="hr-HR" sz="1800" spc="-1" strike="noStrike">
                <a:solidFill>
                  <a:srgbClr val="404040"/>
                </a:solidFill>
                <a:latin typeface="Trebuchet MS"/>
                <a:ea typeface="DejaVu Sans"/>
              </a:rPr>
              <a:t>Kandidat koji je dijete bez roditelja ili odgovarajuće roditeljske skrbi (1 bod)</a:t>
            </a:r>
            <a:endParaRPr b="0" lang="hr-HR" sz="1800" spc="-1" strike="noStrike">
              <a:latin typeface="Arial"/>
            </a:endParaRPr>
          </a:p>
          <a:p>
            <a:pPr lvl="2" marL="648000" indent="-213840">
              <a:lnSpc>
                <a:spcPct val="100000"/>
              </a:lnSpc>
              <a:spcBef>
                <a:spcPts val="1001"/>
              </a:spcBef>
              <a:buClr>
                <a:srgbClr val="000000"/>
              </a:buClr>
              <a:buSzPct val="45000"/>
              <a:buFont typeface="Wingdings" charset="2"/>
              <a:buChar char=""/>
            </a:pPr>
            <a:r>
              <a:rPr b="1" lang="hr-HR" sz="1600" spc="-1" strike="noStrike">
                <a:solidFill>
                  <a:srgbClr val="404040"/>
                </a:solidFill>
                <a:latin typeface="Trebuchet MS"/>
                <a:ea typeface="DejaVu Sans"/>
              </a:rPr>
              <a:t>priložiti: potvrdu nadležnog centra za soc. skrb da je kandidat dijete bez roditelja ili odgovarajuće roditeljske skrbi</a:t>
            </a:r>
            <a:endParaRPr b="0" lang="hr-HR" sz="1600" spc="-1" strike="noStrike">
              <a:latin typeface="Arial"/>
            </a:endParaRPr>
          </a:p>
          <a:p>
            <a:pPr>
              <a:lnSpc>
                <a:spcPct val="100000"/>
              </a:lnSpc>
              <a:spcBef>
                <a:spcPts val="1001"/>
              </a:spcBef>
            </a:pPr>
            <a:endParaRPr b="0" lang="hr-HR"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CustomShape 1"/>
          <p:cNvSpPr/>
          <p:nvPr/>
        </p:nvSpPr>
        <p:spPr>
          <a:xfrm>
            <a:off x="576000" y="648000"/>
            <a:ext cx="8593920" cy="9248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90c226"/>
                </a:solidFill>
                <a:latin typeface="Trebuchet MS"/>
                <a:ea typeface="DejaVu Sans"/>
              </a:rPr>
              <a:t>Zdravstvena sposobnost kandidata</a:t>
            </a:r>
            <a:endParaRPr b="0" lang="hr-HR" sz="3600" spc="-1" strike="noStrike">
              <a:latin typeface="Arial"/>
            </a:endParaRPr>
          </a:p>
        </p:txBody>
      </p:sp>
      <p:sp>
        <p:nvSpPr>
          <p:cNvPr id="173" name="CustomShape 2"/>
          <p:cNvSpPr/>
          <p:nvPr/>
        </p:nvSpPr>
        <p:spPr>
          <a:xfrm>
            <a:off x="704880" y="1944000"/>
            <a:ext cx="8593920" cy="4057920"/>
          </a:xfrm>
          <a:prstGeom prst="rect">
            <a:avLst/>
          </a:prstGeom>
          <a:noFill/>
          <a:ln>
            <a:noFill/>
          </a:ln>
        </p:spPr>
        <p:style>
          <a:lnRef idx="0"/>
          <a:fillRef idx="0"/>
          <a:effectRef idx="0"/>
          <a:fontRef idx="minor"/>
        </p:style>
        <p:txBody>
          <a:bodyPr lIns="90000" rIns="90000" tIns="45000" bIns="45000">
            <a:normAutofit fontScale="64000"/>
          </a:bodyPr>
          <a:p>
            <a:pPr marL="343080" indent="-340200">
              <a:lnSpc>
                <a:spcPct val="100000"/>
              </a:lnSpc>
              <a:spcBef>
                <a:spcPts val="1001"/>
              </a:spcBef>
              <a:spcAft>
                <a:spcPts val="283"/>
              </a:spcAft>
              <a:buClr>
                <a:srgbClr val="90c226"/>
              </a:buClr>
              <a:buSzPct val="80000"/>
              <a:buFont typeface="Wingdings 3" charset="2"/>
              <a:buChar char=""/>
            </a:pPr>
            <a:r>
              <a:rPr b="0" lang="hr-HR" sz="2000" spc="-1" strike="noStrike">
                <a:solidFill>
                  <a:srgbClr val="000000"/>
                </a:solidFill>
                <a:latin typeface="Trebuchet MS"/>
                <a:ea typeface="DejaVu Sans"/>
              </a:rPr>
              <a:t>Ovisno o tome što je propisano za određeni program obrazovanja, kandidat pri upisu mora priložiti ili </a:t>
            </a:r>
            <a:r>
              <a:rPr b="0" lang="hr-HR" sz="2000" spc="-1" strike="noStrike" u="sng">
                <a:solidFill>
                  <a:srgbClr val="000000"/>
                </a:solidFill>
                <a:uFillTx/>
                <a:latin typeface="Trebuchet MS"/>
                <a:ea typeface="DejaVu Sans"/>
              </a:rPr>
              <a:t>potvrdu školskog liječnika o zdravstvenoj sposobnosti za propisani program </a:t>
            </a:r>
            <a:r>
              <a:rPr b="0" lang="hr-HR" sz="2000" spc="-1" strike="noStrike">
                <a:solidFill>
                  <a:srgbClr val="000000"/>
                </a:solidFill>
                <a:latin typeface="Trebuchet MS"/>
                <a:ea typeface="DejaVu Sans"/>
              </a:rPr>
              <a:t>ili </a:t>
            </a:r>
            <a:r>
              <a:rPr b="0" lang="hr-HR" sz="2000" spc="-1" strike="noStrike" u="sng">
                <a:solidFill>
                  <a:srgbClr val="000000"/>
                </a:solidFill>
                <a:uFillTx/>
                <a:latin typeface="Trebuchet MS"/>
                <a:ea typeface="DejaVu Sans"/>
              </a:rPr>
              <a:t>liječničku svjedodžbu medicine rada</a:t>
            </a:r>
            <a:endParaRPr b="0" lang="hr-HR" sz="2000" spc="-1" strike="noStrike">
              <a:latin typeface="Arial"/>
              <a:ea typeface="Microsoft YaHei"/>
            </a:endParaRPr>
          </a:p>
          <a:p>
            <a:pPr lvl="1" marL="432000" indent="-216000">
              <a:lnSpc>
                <a:spcPct val="100000"/>
              </a:lnSpc>
              <a:spcBef>
                <a:spcPts val="1001"/>
              </a:spcBef>
              <a:spcAft>
                <a:spcPts val="283"/>
              </a:spcAft>
              <a:buClr>
                <a:srgbClr val="000000"/>
              </a:buClr>
              <a:buSzPct val="45000"/>
              <a:buFont typeface="Wingdings" charset="2"/>
              <a:buChar char=""/>
            </a:pPr>
            <a:r>
              <a:rPr b="0" lang="hr-HR" sz="2000" spc="-1" strike="noStrike">
                <a:solidFill>
                  <a:srgbClr val="ff0000"/>
                </a:solidFill>
                <a:latin typeface="Trebuchet MS"/>
                <a:ea typeface="DejaVu Sans"/>
              </a:rPr>
              <a:t>učenicima kojima će za upis trebati </a:t>
            </a:r>
            <a:r>
              <a:rPr b="1" lang="hr-HR" sz="2000" spc="-1" strike="noStrike" u="sng">
                <a:solidFill>
                  <a:srgbClr val="ff0000"/>
                </a:solidFill>
                <a:uFillTx/>
                <a:latin typeface="Trebuchet MS"/>
                <a:ea typeface="DejaVu Sans"/>
              </a:rPr>
              <a:t>liječnička potvrda školskog doktora</a:t>
            </a:r>
            <a:r>
              <a:rPr b="0" lang="hr-HR" sz="2000" spc="-1" strike="noStrike">
                <a:solidFill>
                  <a:srgbClr val="ff0000"/>
                </a:solidFill>
                <a:latin typeface="Trebuchet MS"/>
                <a:ea typeface="DejaVu Sans"/>
              </a:rPr>
              <a:t>, nazvati na broj </a:t>
            </a:r>
            <a:r>
              <a:rPr b="1" lang="hr-HR" sz="2000" spc="-1" strike="noStrike">
                <a:solidFill>
                  <a:srgbClr val="ff0000"/>
                </a:solidFill>
                <a:latin typeface="Trebuchet MS"/>
                <a:ea typeface="DejaVu Sans"/>
              </a:rPr>
              <a:t>049/373-767</a:t>
            </a:r>
            <a:r>
              <a:rPr b="0" lang="hr-HR" sz="2000" spc="-1" strike="noStrike">
                <a:solidFill>
                  <a:srgbClr val="ff0000"/>
                </a:solidFill>
                <a:latin typeface="Trebuchet MS"/>
                <a:ea typeface="DejaVu Sans"/>
              </a:rPr>
              <a:t>, </a:t>
            </a:r>
            <a:r>
              <a:rPr b="1" lang="hr-HR" sz="2000" spc="-1" strike="noStrike">
                <a:solidFill>
                  <a:srgbClr val="ff0000"/>
                </a:solidFill>
                <a:latin typeface="Trebuchet MS"/>
                <a:ea typeface="DejaVu Sans"/>
              </a:rPr>
              <a:t>nakon 2. srpnja 2022. godine</a:t>
            </a:r>
            <a:r>
              <a:rPr b="0" lang="hr-HR" sz="2000" spc="-1" strike="noStrike">
                <a:solidFill>
                  <a:srgbClr val="ff0000"/>
                </a:solidFill>
                <a:latin typeface="Trebuchet MS"/>
                <a:ea typeface="DejaVu Sans"/>
              </a:rPr>
              <a:t> (školski liječnik: dr.med.spec.školske med. Husen Ramadani)  </a:t>
            </a:r>
            <a:endParaRPr b="0" lang="hr-HR" sz="2000" spc="-1" strike="noStrike">
              <a:latin typeface="Arial"/>
              <a:ea typeface="Microsoft YaHei"/>
            </a:endParaRPr>
          </a:p>
          <a:p>
            <a:pPr lvl="1" marL="432000" indent="-216000">
              <a:lnSpc>
                <a:spcPct val="100000"/>
              </a:lnSpc>
              <a:spcBef>
                <a:spcPts val="1001"/>
              </a:spcBef>
              <a:spcAft>
                <a:spcPts val="283"/>
              </a:spcAft>
              <a:buClr>
                <a:srgbClr val="000000"/>
              </a:buClr>
              <a:buSzPct val="45000"/>
              <a:buFont typeface="Wingdings" charset="2"/>
              <a:buChar char=""/>
            </a:pPr>
            <a:endParaRPr b="0" lang="hr-HR" sz="2000" spc="-1" strike="noStrike">
              <a:latin typeface="Arial"/>
              <a:ea typeface="Microsoft YaHei"/>
            </a:endParaRPr>
          </a:p>
          <a:p>
            <a:pPr marL="343080" indent="-340200">
              <a:lnSpc>
                <a:spcPct val="100000"/>
              </a:lnSpc>
              <a:spcBef>
                <a:spcPts val="1001"/>
              </a:spcBef>
              <a:spcAft>
                <a:spcPts val="283"/>
              </a:spcAft>
              <a:buClr>
                <a:srgbClr val="90c226"/>
              </a:buClr>
              <a:buSzPct val="80000"/>
              <a:buFont typeface="Wingdings 3" charset="2"/>
              <a:buChar char=""/>
            </a:pPr>
            <a:r>
              <a:rPr b="0" lang="hr-HR" sz="2000" spc="-1" strike="noStrike">
                <a:solidFill>
                  <a:srgbClr val="000000"/>
                </a:solidFill>
                <a:latin typeface="Trebuchet MS"/>
                <a:ea typeface="DejaVu Sans"/>
              </a:rPr>
              <a:t>Ukoliko kandidat u trenutku upisa nije u mogućnosti dostaviti liječničku svjedodžbu medicine rada, pri upisu dostavlja potvrdu obiteljskog liječnika, a najkasnije do 30. rujna tekuće šk. god. dostavlja svjedodžbu medicine rada</a:t>
            </a:r>
            <a:endParaRPr b="0" lang="hr-HR" sz="2000" spc="-1" strike="noStrike">
              <a:latin typeface="Arial"/>
              <a:ea typeface="Microsoft YaHei"/>
            </a:endParaRPr>
          </a:p>
          <a:p>
            <a:pPr>
              <a:lnSpc>
                <a:spcPct val="100000"/>
              </a:lnSpc>
              <a:spcBef>
                <a:spcPts val="1001"/>
              </a:spcBef>
              <a:spcAft>
                <a:spcPts val="283"/>
              </a:spcAft>
            </a:pPr>
            <a:endParaRPr b="0" lang="hr-HR" sz="2000" spc="-1" strike="noStrike">
              <a:latin typeface="Arial"/>
              <a:ea typeface="Microsoft YaHei"/>
            </a:endParaRPr>
          </a:p>
          <a:p>
            <a:pPr marL="343080" indent="-340200">
              <a:lnSpc>
                <a:spcPct val="100000"/>
              </a:lnSpc>
              <a:spcBef>
                <a:spcPts val="1001"/>
              </a:spcBef>
              <a:spcAft>
                <a:spcPts val="283"/>
              </a:spcAft>
              <a:buClr>
                <a:srgbClr val="90c226"/>
              </a:buClr>
              <a:buSzPct val="80000"/>
              <a:buFont typeface="Wingdings 3" charset="2"/>
              <a:buChar char=""/>
            </a:pPr>
            <a:r>
              <a:rPr b="0" lang="hr-HR" sz="2000" spc="-1" strike="noStrike">
                <a:solidFill>
                  <a:srgbClr val="000000"/>
                </a:solidFill>
                <a:latin typeface="Trebuchet MS"/>
                <a:ea typeface="DejaVu Sans"/>
              </a:rPr>
              <a:t>OBAVIJEST O TOME ŠTO TREBA PRILOŽITI PISATI ĆE NA WEB STRANICI ŠKOLE KOJU UČENIK ŽELI UPISATI, ALI I U SUSTAVU (upisi.hr)</a:t>
            </a:r>
            <a:endParaRPr b="0" lang="hr-HR" sz="2000" spc="-1" strike="noStrike">
              <a:latin typeface="Arial"/>
              <a:ea typeface="Microsoft YaHei"/>
            </a:endParaRPr>
          </a:p>
          <a:p>
            <a:pPr>
              <a:lnSpc>
                <a:spcPct val="100000"/>
              </a:lnSpc>
              <a:spcBef>
                <a:spcPts val="1001"/>
              </a:spcBef>
              <a:spcAft>
                <a:spcPts val="283"/>
              </a:spcAft>
            </a:pPr>
            <a:endParaRPr b="0" lang="hr-HR" sz="2000" spc="-1" strike="noStrike">
              <a:latin typeface="Arial"/>
              <a:ea typeface="Microsoft YaHei"/>
            </a:endParaRPr>
          </a:p>
          <a:p>
            <a:pPr>
              <a:lnSpc>
                <a:spcPct val="100000"/>
              </a:lnSpc>
              <a:spcBef>
                <a:spcPts val="1001"/>
              </a:spcBef>
              <a:spcAft>
                <a:spcPts val="283"/>
              </a:spcAft>
            </a:pPr>
            <a:endParaRPr b="0" lang="hr-HR" sz="2000" spc="-1" strike="noStrike">
              <a:latin typeface="Arial"/>
              <a:ea typeface="Microsoft YaHei"/>
            </a:endParaRPr>
          </a:p>
          <a:p>
            <a:pPr>
              <a:lnSpc>
                <a:spcPct val="100000"/>
              </a:lnSpc>
              <a:spcBef>
                <a:spcPts val="1001"/>
              </a:spcBef>
              <a:spcAft>
                <a:spcPts val="283"/>
              </a:spcAft>
            </a:pPr>
            <a:endParaRPr b="0" lang="hr-HR" sz="2000" spc="-1" strike="noStrike">
              <a:latin typeface="Arial"/>
              <a:ea typeface="Microsoft YaHei"/>
            </a:endParaRPr>
          </a:p>
          <a:p>
            <a:pPr>
              <a:lnSpc>
                <a:spcPct val="100000"/>
              </a:lnSpc>
              <a:spcBef>
                <a:spcPts val="1001"/>
              </a:spcBef>
              <a:spcAft>
                <a:spcPts val="283"/>
              </a:spcAft>
            </a:pPr>
            <a:endParaRPr b="0" lang="hr-HR" sz="2000" spc="-1" strike="noStrike">
              <a:latin typeface="Arial"/>
              <a:ea typeface="Microsoft YaHe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CustomShape 1"/>
          <p:cNvSpPr/>
          <p:nvPr/>
        </p:nvSpPr>
        <p:spPr>
          <a:xfrm>
            <a:off x="659880" y="889200"/>
            <a:ext cx="8409960" cy="638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hr-HR" sz="3600" spc="-1" strike="noStrike">
                <a:solidFill>
                  <a:srgbClr val="90c226"/>
                </a:solidFill>
                <a:latin typeface="Trebuchet MS"/>
                <a:ea typeface="DejaVu Sans"/>
              </a:rPr>
              <a:t>Programi obrazovanja za vezane obrte</a:t>
            </a:r>
            <a:endParaRPr b="0" lang="hr-HR" sz="3600" spc="-1" strike="noStrike">
              <a:latin typeface="Arial"/>
            </a:endParaRPr>
          </a:p>
        </p:txBody>
      </p:sp>
      <p:sp>
        <p:nvSpPr>
          <p:cNvPr id="175" name="CustomShape 2"/>
          <p:cNvSpPr/>
          <p:nvPr/>
        </p:nvSpPr>
        <p:spPr>
          <a:xfrm>
            <a:off x="648000" y="2117160"/>
            <a:ext cx="9429840" cy="3138840"/>
          </a:xfrm>
          <a:prstGeom prst="rect">
            <a:avLst/>
          </a:prstGeom>
          <a:noFill/>
          <a:ln>
            <a:noFill/>
          </a:ln>
        </p:spPr>
        <p:style>
          <a:lnRef idx="0"/>
          <a:fillRef idx="0"/>
          <a:effectRef idx="0"/>
          <a:fontRef idx="minor"/>
        </p:style>
        <p:txBody>
          <a:bodyPr lIns="90000" rIns="90000" tIns="45000" bIns="45000">
            <a:spAutoFit/>
          </a:bodyPr>
          <a:p>
            <a:pPr marL="216000" indent="-213840">
              <a:lnSpc>
                <a:spcPct val="100000"/>
              </a:lnSpc>
              <a:buClr>
                <a:srgbClr val="000000"/>
              </a:buClr>
              <a:buSzPct val="45000"/>
              <a:buFont typeface="Wingdings" charset="2"/>
              <a:buChar char=""/>
            </a:pPr>
            <a:r>
              <a:rPr b="0" lang="hr-HR" sz="2000" spc="-1" strike="noStrike">
                <a:solidFill>
                  <a:srgbClr val="000000"/>
                </a:solidFill>
                <a:latin typeface="Trebuchet MS"/>
                <a:ea typeface="DejaVu Sans"/>
              </a:rPr>
              <a:t>Učenici koji su se odlučili upisati u program obrazovanja za obrtnička zanimanja moraju pri upisu ili do kraja 30. rujna tekuće šk. god. dostaviti liječničku svjedodžbu medicine rada i sklopljen ugovor o naukovanju</a:t>
            </a:r>
            <a:endParaRPr b="0" lang="hr-HR" sz="2000" spc="-1" strike="noStrike">
              <a:latin typeface="Arial"/>
            </a:endParaRPr>
          </a:p>
          <a:p>
            <a:pPr>
              <a:lnSpc>
                <a:spcPct val="100000"/>
              </a:lnSpc>
            </a:pPr>
            <a:endParaRPr b="0" lang="hr-HR" sz="2000" spc="-1" strike="noStrike">
              <a:latin typeface="Arial"/>
            </a:endParaRPr>
          </a:p>
          <a:p>
            <a:pPr>
              <a:lnSpc>
                <a:spcPct val="100000"/>
              </a:lnSpc>
            </a:pPr>
            <a:endParaRPr b="0" lang="hr-HR" sz="2000" spc="-1" strike="noStrike">
              <a:latin typeface="Arial"/>
            </a:endParaRPr>
          </a:p>
          <a:p>
            <a:pPr marL="216000" indent="-213840">
              <a:lnSpc>
                <a:spcPct val="100000"/>
              </a:lnSpc>
              <a:buClr>
                <a:srgbClr val="000000"/>
              </a:buClr>
              <a:buSzPct val="45000"/>
              <a:buFont typeface="Wingdings" charset="2"/>
              <a:buChar char=""/>
            </a:pPr>
            <a:r>
              <a:rPr b="0" lang="hr-HR" sz="2000" spc="-1" strike="noStrike">
                <a:solidFill>
                  <a:srgbClr val="000000"/>
                </a:solidFill>
                <a:latin typeface="Trebuchet MS"/>
                <a:ea typeface="DejaVu Sans"/>
              </a:rPr>
              <a:t>Liječnička svjedodžba medicine rada se plaća </a:t>
            </a:r>
            <a:endParaRPr b="0" lang="hr-HR" sz="2000" spc="-1" strike="noStrike">
              <a:latin typeface="Arial"/>
            </a:endParaRPr>
          </a:p>
          <a:p>
            <a:pPr marL="216000" indent="-213840">
              <a:lnSpc>
                <a:spcPct val="100000"/>
              </a:lnSpc>
              <a:buClr>
                <a:srgbClr val="000000"/>
              </a:buClr>
              <a:buSzPct val="45000"/>
              <a:buFont typeface="Wingdings" charset="2"/>
              <a:buChar char=""/>
            </a:pPr>
            <a:r>
              <a:rPr b="0" lang="hr-HR" sz="2000" spc="-1" strike="noStrike">
                <a:solidFill>
                  <a:srgbClr val="000000"/>
                </a:solidFill>
                <a:latin typeface="Trebuchet MS"/>
                <a:ea typeface="DejaVu Sans"/>
              </a:rPr>
              <a:t>Prošlih godina je HZZ refundirao troškove zdravstvenih pregleda za deficitarna obrtnička i industrijska zanimanja </a:t>
            </a:r>
            <a:endParaRPr b="0" lang="hr-HR" sz="2000" spc="-1" strike="noStrike">
              <a:latin typeface="Arial"/>
            </a:endParaRPr>
          </a:p>
          <a:p>
            <a:pPr>
              <a:lnSpc>
                <a:spcPct val="100000"/>
              </a:lnSpc>
            </a:pPr>
            <a:endParaRPr b="0" lang="hr-HR" sz="2000" spc="-1" strike="noStrike">
              <a:latin typeface="Arial"/>
            </a:endParaRPr>
          </a:p>
          <a:p>
            <a:pPr>
              <a:lnSpc>
                <a:spcPct val="100000"/>
              </a:lnSpc>
            </a:pPr>
            <a:endParaRPr b="0" lang="hr-HR"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Facet</Template>
  <TotalTime>937</TotalTime>
  <Application>LibreOffice/6.2.8.2$Windows_X86_64 LibreOffice_project/f82ddfca21ebc1e222a662a32b25c0c9d20169ee</Application>
  <Words>1445</Words>
  <Paragraphs>163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2017-11-19T11:48:57Z</dcterms:created>
  <dc:creator>Milosic</dc:creator>
  <dc:description/>
  <dc:language>hr-HR</dc:language>
  <cp:lastModifiedBy/>
  <dcterms:modified xsi:type="dcterms:W3CDTF">2022-06-10T10:52:41Z</dcterms:modified>
  <cp:revision>169</cp:revision>
  <dc:subject/>
  <dc:title>UPISI U SREDNJE ŠKOLE ŠKOLSKE GODINE 2018./2019.</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Široki zaslon</vt:lpwstr>
  </property>
  <property fmtid="{D5CDD505-2E9C-101B-9397-08002B2CF9AE}" pid="9" name="ScaleCrop">
    <vt:bool>0</vt:bool>
  </property>
  <property fmtid="{D5CDD505-2E9C-101B-9397-08002B2CF9AE}" pid="10" name="ShareDoc">
    <vt:bool>0</vt:bool>
  </property>
  <property fmtid="{D5CDD505-2E9C-101B-9397-08002B2CF9AE}" pid="11" name="Slides">
    <vt:i4>20</vt:i4>
  </property>
</Properties>
</file>