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68" r:id="rId17"/>
    <p:sldId id="269" r:id="rId18"/>
    <p:sldId id="278" r:id="rId19"/>
    <p:sldId id="279" r:id="rId20"/>
    <p:sldId id="281" r:id="rId21"/>
    <p:sldId id="280" r:id="rId22"/>
    <p:sldId id="282" r:id="rId23"/>
    <p:sldId id="277" r:id="rId24"/>
  </p:sldIdLst>
  <p:sldSz cx="12192000" cy="6858000"/>
  <p:notesSz cx="7559675" cy="10691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0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8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AEB21-1F29-4DC7-BDB4-5F028390117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7471057-CD43-4D3F-BD4B-01E7D62D67C0}">
      <dgm:prSet/>
      <dgm:spPr/>
      <dgm:t>
        <a:bodyPr/>
        <a:lstStyle/>
        <a:p>
          <a:r>
            <a:rPr lang="en-US" b="1" u="sng"/>
            <a:t>1. Materijalna </a:t>
          </a:r>
          <a:r>
            <a:rPr lang="en-US"/>
            <a:t>– pretjerano davanje (previše igračaka, odjeće, zabave)</a:t>
          </a:r>
        </a:p>
      </dgm:t>
    </dgm:pt>
    <dgm:pt modelId="{5F3B09EA-9EB7-426A-9753-40016728DA03}" type="parTrans" cxnId="{EC715858-81C0-43DC-9062-DD9A0CB6A89D}">
      <dgm:prSet/>
      <dgm:spPr/>
      <dgm:t>
        <a:bodyPr/>
        <a:lstStyle/>
        <a:p>
          <a:endParaRPr lang="en-US"/>
        </a:p>
      </dgm:t>
    </dgm:pt>
    <dgm:pt modelId="{40D3C2B8-BA03-485F-B264-E6882FC5D390}" type="sibTrans" cxnId="{EC715858-81C0-43DC-9062-DD9A0CB6A89D}">
      <dgm:prSet/>
      <dgm:spPr/>
      <dgm:t>
        <a:bodyPr/>
        <a:lstStyle/>
        <a:p>
          <a:endParaRPr lang="en-US"/>
        </a:p>
      </dgm:t>
    </dgm:pt>
    <dgm:pt modelId="{8012CED0-021E-4C94-B041-B2B568707BBE}">
      <dgm:prSet/>
      <dgm:spPr/>
      <dgm:t>
        <a:bodyPr/>
        <a:lstStyle/>
        <a:p>
          <a:r>
            <a:rPr lang="en-US" b="1" u="sng"/>
            <a:t>2. Strukturalna</a:t>
          </a:r>
          <a:r>
            <a:rPr lang="en-US"/>
            <a:t> -nedefinirana obiteljska struktura: nema pravila, ne pokušava ih se uspostaviti</a:t>
          </a:r>
        </a:p>
      </dgm:t>
    </dgm:pt>
    <dgm:pt modelId="{2BC08D63-1488-49FF-B9F5-569BD0272AAA}" type="parTrans" cxnId="{FB91634F-78D7-49EC-B9EF-D0EB0BB84610}">
      <dgm:prSet/>
      <dgm:spPr/>
      <dgm:t>
        <a:bodyPr/>
        <a:lstStyle/>
        <a:p>
          <a:endParaRPr lang="en-US"/>
        </a:p>
      </dgm:t>
    </dgm:pt>
    <dgm:pt modelId="{2A5C8D93-C1EA-45FF-A2F4-C42B37BC46BD}" type="sibTrans" cxnId="{FB91634F-78D7-49EC-B9EF-D0EB0BB84610}">
      <dgm:prSet/>
      <dgm:spPr/>
      <dgm:t>
        <a:bodyPr/>
        <a:lstStyle/>
        <a:p>
          <a:endParaRPr lang="en-US"/>
        </a:p>
      </dgm:t>
    </dgm:pt>
    <dgm:pt modelId="{BEEDF3CF-F846-4936-9145-026595833979}">
      <dgm:prSet/>
      <dgm:spPr/>
      <dgm:t>
        <a:bodyPr/>
        <a:lstStyle/>
        <a:p>
          <a:r>
            <a:rPr lang="en-US" b="1" u="sng"/>
            <a:t>3. Relacijska</a:t>
          </a:r>
          <a:r>
            <a:rPr lang="en-US"/>
            <a:t> – pretjerano zaštićivanje (umjesto djeteta obavljaju se stvari koje bi ono samo moglo i trebalo  obaviti), "helikopter" roditelji</a:t>
          </a:r>
        </a:p>
      </dgm:t>
    </dgm:pt>
    <dgm:pt modelId="{C75F0FAD-9B06-48CD-90C2-88BBF925DA1A}" type="parTrans" cxnId="{CAA9DB55-6148-43A6-AC8E-1100E30245D0}">
      <dgm:prSet/>
      <dgm:spPr/>
      <dgm:t>
        <a:bodyPr/>
        <a:lstStyle/>
        <a:p>
          <a:endParaRPr lang="en-US"/>
        </a:p>
      </dgm:t>
    </dgm:pt>
    <dgm:pt modelId="{EDC08204-5178-4B3E-AEB2-5FEC7E307BE8}" type="sibTrans" cxnId="{CAA9DB55-6148-43A6-AC8E-1100E30245D0}">
      <dgm:prSet/>
      <dgm:spPr/>
      <dgm:t>
        <a:bodyPr/>
        <a:lstStyle/>
        <a:p>
          <a:endParaRPr lang="en-US"/>
        </a:p>
      </dgm:t>
    </dgm:pt>
    <dgm:pt modelId="{16AD9A3B-77C5-4BDC-BDEF-81F998E56DA4}" type="pres">
      <dgm:prSet presAssocID="{DC3AEB21-1F29-4DC7-BDB4-5F028390117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D0BDBE6E-A4BB-4C09-829A-00649F2CDB5A}" type="pres">
      <dgm:prSet presAssocID="{07471057-CD43-4D3F-BD4B-01E7D62D67C0}" presName="hierRoot1" presStyleCnt="0"/>
      <dgm:spPr/>
    </dgm:pt>
    <dgm:pt modelId="{B7C790B3-2731-4165-A581-B68713F46CA4}" type="pres">
      <dgm:prSet presAssocID="{07471057-CD43-4D3F-BD4B-01E7D62D67C0}" presName="composite" presStyleCnt="0"/>
      <dgm:spPr/>
    </dgm:pt>
    <dgm:pt modelId="{D9659124-53F9-49F9-94B5-9E61CC19DEDE}" type="pres">
      <dgm:prSet presAssocID="{07471057-CD43-4D3F-BD4B-01E7D62D67C0}" presName="background" presStyleLbl="node0" presStyleIdx="0" presStyleCnt="3"/>
      <dgm:spPr/>
    </dgm:pt>
    <dgm:pt modelId="{C8A9C65E-AA94-4E23-BD53-85534317CC4D}" type="pres">
      <dgm:prSet presAssocID="{07471057-CD43-4D3F-BD4B-01E7D62D67C0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C693744-5149-4378-BD9B-D3E005DB93AC}" type="pres">
      <dgm:prSet presAssocID="{07471057-CD43-4D3F-BD4B-01E7D62D67C0}" presName="hierChild2" presStyleCnt="0"/>
      <dgm:spPr/>
    </dgm:pt>
    <dgm:pt modelId="{8399257E-AD07-484A-B077-FE04CB2EB879}" type="pres">
      <dgm:prSet presAssocID="{8012CED0-021E-4C94-B041-B2B568707BBE}" presName="hierRoot1" presStyleCnt="0"/>
      <dgm:spPr/>
    </dgm:pt>
    <dgm:pt modelId="{41B1B8F5-3E5E-4BE9-8A9A-D81C9974A08D}" type="pres">
      <dgm:prSet presAssocID="{8012CED0-021E-4C94-B041-B2B568707BBE}" presName="composite" presStyleCnt="0"/>
      <dgm:spPr/>
    </dgm:pt>
    <dgm:pt modelId="{33B655CD-0706-4F55-85A4-BECE0B92055E}" type="pres">
      <dgm:prSet presAssocID="{8012CED0-021E-4C94-B041-B2B568707BBE}" presName="background" presStyleLbl="node0" presStyleIdx="1" presStyleCnt="3"/>
      <dgm:spPr/>
    </dgm:pt>
    <dgm:pt modelId="{5161FCC4-185E-457B-8FA5-806F621F4B96}" type="pres">
      <dgm:prSet presAssocID="{8012CED0-021E-4C94-B041-B2B568707BBE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4618B46-4AC0-4599-8609-97D5D3BE7DCD}" type="pres">
      <dgm:prSet presAssocID="{8012CED0-021E-4C94-B041-B2B568707BBE}" presName="hierChild2" presStyleCnt="0"/>
      <dgm:spPr/>
    </dgm:pt>
    <dgm:pt modelId="{97F1E5FB-3874-4CEA-8C9C-646E580150C0}" type="pres">
      <dgm:prSet presAssocID="{BEEDF3CF-F846-4936-9145-026595833979}" presName="hierRoot1" presStyleCnt="0"/>
      <dgm:spPr/>
    </dgm:pt>
    <dgm:pt modelId="{A00AA3D3-A87D-4124-8CDA-1AFF15021888}" type="pres">
      <dgm:prSet presAssocID="{BEEDF3CF-F846-4936-9145-026595833979}" presName="composite" presStyleCnt="0"/>
      <dgm:spPr/>
    </dgm:pt>
    <dgm:pt modelId="{7EAF67FD-732C-4F55-8870-51BAAD43CCA4}" type="pres">
      <dgm:prSet presAssocID="{BEEDF3CF-F846-4936-9145-026595833979}" presName="background" presStyleLbl="node0" presStyleIdx="2" presStyleCnt="3"/>
      <dgm:spPr/>
    </dgm:pt>
    <dgm:pt modelId="{29E95157-38D1-4C7C-9102-B82801C4DB37}" type="pres">
      <dgm:prSet presAssocID="{BEEDF3CF-F846-4936-9145-026595833979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72CCBBA-F406-4870-8C03-0267B14EDB1A}" type="pres">
      <dgm:prSet presAssocID="{BEEDF3CF-F846-4936-9145-026595833979}" presName="hierChild2" presStyleCnt="0"/>
      <dgm:spPr/>
    </dgm:pt>
  </dgm:ptLst>
  <dgm:cxnLst>
    <dgm:cxn modelId="{FB91634F-78D7-49EC-B9EF-D0EB0BB84610}" srcId="{DC3AEB21-1F29-4DC7-BDB4-5F0283901179}" destId="{8012CED0-021E-4C94-B041-B2B568707BBE}" srcOrd="1" destOrd="0" parTransId="{2BC08D63-1488-49FF-B9F5-569BD0272AAA}" sibTransId="{2A5C8D93-C1EA-45FF-A2F4-C42B37BC46BD}"/>
    <dgm:cxn modelId="{B1133A30-F983-49E8-A1E1-B23E586E5A86}" type="presOf" srcId="{8012CED0-021E-4C94-B041-B2B568707BBE}" destId="{5161FCC4-185E-457B-8FA5-806F621F4B96}" srcOrd="0" destOrd="0" presId="urn:microsoft.com/office/officeart/2005/8/layout/hierarchy1"/>
    <dgm:cxn modelId="{EC715858-81C0-43DC-9062-DD9A0CB6A89D}" srcId="{DC3AEB21-1F29-4DC7-BDB4-5F0283901179}" destId="{07471057-CD43-4D3F-BD4B-01E7D62D67C0}" srcOrd="0" destOrd="0" parTransId="{5F3B09EA-9EB7-426A-9753-40016728DA03}" sibTransId="{40D3C2B8-BA03-485F-B264-E6882FC5D390}"/>
    <dgm:cxn modelId="{6EBA9CAB-726D-4CED-B7F0-DBC5920751CC}" type="presOf" srcId="{DC3AEB21-1F29-4DC7-BDB4-5F0283901179}" destId="{16AD9A3B-77C5-4BDC-BDEF-81F998E56DA4}" srcOrd="0" destOrd="0" presId="urn:microsoft.com/office/officeart/2005/8/layout/hierarchy1"/>
    <dgm:cxn modelId="{949A57B0-B0EA-4E3D-8A9D-485B708866FB}" type="presOf" srcId="{BEEDF3CF-F846-4936-9145-026595833979}" destId="{29E95157-38D1-4C7C-9102-B82801C4DB37}" srcOrd="0" destOrd="0" presId="urn:microsoft.com/office/officeart/2005/8/layout/hierarchy1"/>
    <dgm:cxn modelId="{CAA9DB55-6148-43A6-AC8E-1100E30245D0}" srcId="{DC3AEB21-1F29-4DC7-BDB4-5F0283901179}" destId="{BEEDF3CF-F846-4936-9145-026595833979}" srcOrd="2" destOrd="0" parTransId="{C75F0FAD-9B06-48CD-90C2-88BBF925DA1A}" sibTransId="{EDC08204-5178-4B3E-AEB2-5FEC7E307BE8}"/>
    <dgm:cxn modelId="{CCFB6CF0-4890-4F9B-899D-7EF90BB9F1F2}" type="presOf" srcId="{07471057-CD43-4D3F-BD4B-01E7D62D67C0}" destId="{C8A9C65E-AA94-4E23-BD53-85534317CC4D}" srcOrd="0" destOrd="0" presId="urn:microsoft.com/office/officeart/2005/8/layout/hierarchy1"/>
    <dgm:cxn modelId="{31D51CB0-4E6F-45CD-9713-C03F1835C8F1}" type="presParOf" srcId="{16AD9A3B-77C5-4BDC-BDEF-81F998E56DA4}" destId="{D0BDBE6E-A4BB-4C09-829A-00649F2CDB5A}" srcOrd="0" destOrd="0" presId="urn:microsoft.com/office/officeart/2005/8/layout/hierarchy1"/>
    <dgm:cxn modelId="{50C78CE5-0D69-4D17-9C06-EBABBB6CB67A}" type="presParOf" srcId="{D0BDBE6E-A4BB-4C09-829A-00649F2CDB5A}" destId="{B7C790B3-2731-4165-A581-B68713F46CA4}" srcOrd="0" destOrd="0" presId="urn:microsoft.com/office/officeart/2005/8/layout/hierarchy1"/>
    <dgm:cxn modelId="{123CE90E-3446-4B23-A3EB-15A37F29A601}" type="presParOf" srcId="{B7C790B3-2731-4165-A581-B68713F46CA4}" destId="{D9659124-53F9-49F9-94B5-9E61CC19DEDE}" srcOrd="0" destOrd="0" presId="urn:microsoft.com/office/officeart/2005/8/layout/hierarchy1"/>
    <dgm:cxn modelId="{B0DCB769-8F40-45A5-AB6D-3FCC99BCCF40}" type="presParOf" srcId="{B7C790B3-2731-4165-A581-B68713F46CA4}" destId="{C8A9C65E-AA94-4E23-BD53-85534317CC4D}" srcOrd="1" destOrd="0" presId="urn:microsoft.com/office/officeart/2005/8/layout/hierarchy1"/>
    <dgm:cxn modelId="{6748B317-4A4D-46B1-8D4D-6EC01B833099}" type="presParOf" srcId="{D0BDBE6E-A4BB-4C09-829A-00649F2CDB5A}" destId="{0C693744-5149-4378-BD9B-D3E005DB93AC}" srcOrd="1" destOrd="0" presId="urn:microsoft.com/office/officeart/2005/8/layout/hierarchy1"/>
    <dgm:cxn modelId="{6096DA47-E74B-4B90-B5A1-76F6243295D3}" type="presParOf" srcId="{16AD9A3B-77C5-4BDC-BDEF-81F998E56DA4}" destId="{8399257E-AD07-484A-B077-FE04CB2EB879}" srcOrd="1" destOrd="0" presId="urn:microsoft.com/office/officeart/2005/8/layout/hierarchy1"/>
    <dgm:cxn modelId="{2BE000BC-8D6B-4B5D-807C-C7F78B11F5FE}" type="presParOf" srcId="{8399257E-AD07-484A-B077-FE04CB2EB879}" destId="{41B1B8F5-3E5E-4BE9-8A9A-D81C9974A08D}" srcOrd="0" destOrd="0" presId="urn:microsoft.com/office/officeart/2005/8/layout/hierarchy1"/>
    <dgm:cxn modelId="{A2488339-F84B-46C2-BC12-20645A7D8157}" type="presParOf" srcId="{41B1B8F5-3E5E-4BE9-8A9A-D81C9974A08D}" destId="{33B655CD-0706-4F55-85A4-BECE0B92055E}" srcOrd="0" destOrd="0" presId="urn:microsoft.com/office/officeart/2005/8/layout/hierarchy1"/>
    <dgm:cxn modelId="{A683316F-799D-4AD4-AD3D-B79745DDCCAB}" type="presParOf" srcId="{41B1B8F5-3E5E-4BE9-8A9A-D81C9974A08D}" destId="{5161FCC4-185E-457B-8FA5-806F621F4B96}" srcOrd="1" destOrd="0" presId="urn:microsoft.com/office/officeart/2005/8/layout/hierarchy1"/>
    <dgm:cxn modelId="{C9CB6C9F-EA5B-4518-8B63-B97A5345AF54}" type="presParOf" srcId="{8399257E-AD07-484A-B077-FE04CB2EB879}" destId="{64618B46-4AC0-4599-8609-97D5D3BE7DCD}" srcOrd="1" destOrd="0" presId="urn:microsoft.com/office/officeart/2005/8/layout/hierarchy1"/>
    <dgm:cxn modelId="{3A0D8EF5-360F-4ACF-B782-308952D3FCA4}" type="presParOf" srcId="{16AD9A3B-77C5-4BDC-BDEF-81F998E56DA4}" destId="{97F1E5FB-3874-4CEA-8C9C-646E580150C0}" srcOrd="2" destOrd="0" presId="urn:microsoft.com/office/officeart/2005/8/layout/hierarchy1"/>
    <dgm:cxn modelId="{601ED0AB-6E23-4780-B11A-7BB46123AE7F}" type="presParOf" srcId="{97F1E5FB-3874-4CEA-8C9C-646E580150C0}" destId="{A00AA3D3-A87D-4124-8CDA-1AFF15021888}" srcOrd="0" destOrd="0" presId="urn:microsoft.com/office/officeart/2005/8/layout/hierarchy1"/>
    <dgm:cxn modelId="{90553C6B-460C-4DFD-85F4-D0C3CC937ABD}" type="presParOf" srcId="{A00AA3D3-A87D-4124-8CDA-1AFF15021888}" destId="{7EAF67FD-732C-4F55-8870-51BAAD43CCA4}" srcOrd="0" destOrd="0" presId="urn:microsoft.com/office/officeart/2005/8/layout/hierarchy1"/>
    <dgm:cxn modelId="{AD326C33-8A5A-4444-BBA3-49C1F0932168}" type="presParOf" srcId="{A00AA3D3-A87D-4124-8CDA-1AFF15021888}" destId="{29E95157-38D1-4C7C-9102-B82801C4DB37}" srcOrd="1" destOrd="0" presId="urn:microsoft.com/office/officeart/2005/8/layout/hierarchy1"/>
    <dgm:cxn modelId="{9A9F7452-3CD1-4DB6-A105-830E320CA9C0}" type="presParOf" srcId="{97F1E5FB-3874-4CEA-8C9C-646E580150C0}" destId="{672CCBBA-F406-4870-8C03-0267B14EDB1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A597BC-6490-42A1-B628-7CF8A5E0A685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59AE1B9-3F03-47C6-83AD-3FA4A6E4C011}">
      <dgm:prSet/>
      <dgm:spPr/>
      <dgm:t>
        <a:bodyPr/>
        <a:lstStyle/>
        <a:p>
          <a:r>
            <a:rPr lang="en-US" baseline="0" dirty="0"/>
            <a:t>dobro </a:t>
          </a:r>
          <a:r>
            <a:rPr lang="en-US" baseline="0" dirty="0" err="1"/>
            <a:t>genetsko</a:t>
          </a:r>
          <a:r>
            <a:rPr lang="en-US" baseline="0" dirty="0"/>
            <a:t> </a:t>
          </a:r>
          <a:r>
            <a:rPr lang="en-US" baseline="0" dirty="0" err="1"/>
            <a:t>nasljeđe</a:t>
          </a:r>
          <a:endParaRPr lang="en-US" dirty="0" err="1"/>
        </a:p>
      </dgm:t>
    </dgm:pt>
    <dgm:pt modelId="{E61F4A89-CCC1-4A93-AA89-B3C12EC8BD74}" type="parTrans" cxnId="{DD94ABCE-AC6F-4C3A-A5A0-8609F256E7E2}">
      <dgm:prSet/>
      <dgm:spPr/>
      <dgm:t>
        <a:bodyPr/>
        <a:lstStyle/>
        <a:p>
          <a:endParaRPr lang="en-US"/>
        </a:p>
      </dgm:t>
    </dgm:pt>
    <dgm:pt modelId="{47035E91-5A9A-47BE-8D60-232E4BD9E00A}" type="sibTrans" cxnId="{DD94ABCE-AC6F-4C3A-A5A0-8609F256E7E2}">
      <dgm:prSet/>
      <dgm:spPr/>
      <dgm:t>
        <a:bodyPr/>
        <a:lstStyle/>
        <a:p>
          <a:endParaRPr lang="en-US"/>
        </a:p>
      </dgm:t>
    </dgm:pt>
    <dgm:pt modelId="{1735B98D-B524-4021-9DF5-3C769AA87466}">
      <dgm:prSet/>
      <dgm:spPr/>
      <dgm:t>
        <a:bodyPr/>
        <a:lstStyle/>
        <a:p>
          <a:r>
            <a:rPr lang="en-US" baseline="0" dirty="0" err="1"/>
            <a:t>razvijene</a:t>
          </a:r>
          <a:r>
            <a:rPr lang="en-US" baseline="0" dirty="0"/>
            <a:t> </a:t>
          </a:r>
          <a:r>
            <a:rPr lang="en-US" baseline="0" dirty="0" err="1"/>
            <a:t>kognitivne</a:t>
          </a:r>
          <a:r>
            <a:rPr lang="en-US" baseline="0" dirty="0"/>
            <a:t> </a:t>
          </a:r>
          <a:r>
            <a:rPr lang="en-US" baseline="0" dirty="0" err="1"/>
            <a:t>vještine</a:t>
          </a:r>
          <a:r>
            <a:rPr lang="en-US" baseline="0" dirty="0"/>
            <a:t> </a:t>
          </a:r>
          <a:endParaRPr lang="en-US" dirty="0"/>
        </a:p>
      </dgm:t>
    </dgm:pt>
    <dgm:pt modelId="{C6631C4F-887A-4D46-A7CC-490AB2E8D0A9}" type="parTrans" cxnId="{DCF070B6-4F14-4BF1-B885-0D0208D29DB8}">
      <dgm:prSet/>
      <dgm:spPr/>
      <dgm:t>
        <a:bodyPr/>
        <a:lstStyle/>
        <a:p>
          <a:endParaRPr lang="en-US"/>
        </a:p>
      </dgm:t>
    </dgm:pt>
    <dgm:pt modelId="{8776971B-11F0-4475-98D9-079F34BFBD27}" type="sibTrans" cxnId="{DCF070B6-4F14-4BF1-B885-0D0208D29DB8}">
      <dgm:prSet/>
      <dgm:spPr/>
      <dgm:t>
        <a:bodyPr/>
        <a:lstStyle/>
        <a:p>
          <a:endParaRPr lang="en-US"/>
        </a:p>
      </dgm:t>
    </dgm:pt>
    <dgm:pt modelId="{A2116F7B-1557-4035-A93F-418D7E1A9A26}">
      <dgm:prSet/>
      <dgm:spPr/>
      <dgm:t>
        <a:bodyPr/>
        <a:lstStyle/>
        <a:p>
          <a:r>
            <a:rPr lang="en-US" baseline="0" dirty="0" err="1"/>
            <a:t>laki</a:t>
          </a:r>
          <a:r>
            <a:rPr lang="en-US" baseline="0" dirty="0"/>
            <a:t> temperament </a:t>
          </a:r>
          <a:endParaRPr lang="en-US" dirty="0"/>
        </a:p>
      </dgm:t>
    </dgm:pt>
    <dgm:pt modelId="{39A26637-85F7-4B81-B5D0-3E5B15FA1B12}" type="parTrans" cxnId="{35EEE70D-4848-4F2B-B0B1-0D6B02C45ADE}">
      <dgm:prSet/>
      <dgm:spPr/>
      <dgm:t>
        <a:bodyPr/>
        <a:lstStyle/>
        <a:p>
          <a:endParaRPr lang="en-US"/>
        </a:p>
      </dgm:t>
    </dgm:pt>
    <dgm:pt modelId="{BC005990-D1CB-49B4-B818-54883B4E619F}" type="sibTrans" cxnId="{35EEE70D-4848-4F2B-B0B1-0D6B02C45ADE}">
      <dgm:prSet/>
      <dgm:spPr/>
      <dgm:t>
        <a:bodyPr/>
        <a:lstStyle/>
        <a:p>
          <a:endParaRPr lang="en-US"/>
        </a:p>
      </dgm:t>
    </dgm:pt>
    <dgm:pt modelId="{5EF89DBC-0497-47BB-9131-32173003C88B}">
      <dgm:prSet/>
      <dgm:spPr/>
      <dgm:t>
        <a:bodyPr/>
        <a:lstStyle/>
        <a:p>
          <a:r>
            <a:rPr lang="en-US" baseline="0" dirty="0" err="1"/>
            <a:t>optimizam</a:t>
          </a:r>
          <a:r>
            <a:rPr lang="en-US" baseline="0" dirty="0"/>
            <a:t> </a:t>
          </a:r>
          <a:endParaRPr lang="en-US" dirty="0"/>
        </a:p>
      </dgm:t>
    </dgm:pt>
    <dgm:pt modelId="{08CF9269-7F20-444F-AEE3-F935197844CE}" type="parTrans" cxnId="{D82A6FB1-AD80-446F-9F83-658F9FADD8F4}">
      <dgm:prSet/>
      <dgm:spPr/>
      <dgm:t>
        <a:bodyPr/>
        <a:lstStyle/>
        <a:p>
          <a:endParaRPr lang="en-US"/>
        </a:p>
      </dgm:t>
    </dgm:pt>
    <dgm:pt modelId="{4A612B85-B9CC-4056-884A-9AE5DFB6CB85}" type="sibTrans" cxnId="{D82A6FB1-AD80-446F-9F83-658F9FADD8F4}">
      <dgm:prSet/>
      <dgm:spPr/>
      <dgm:t>
        <a:bodyPr/>
        <a:lstStyle/>
        <a:p>
          <a:endParaRPr lang="en-US"/>
        </a:p>
      </dgm:t>
    </dgm:pt>
    <dgm:pt modelId="{290C1210-B54A-49E5-BF09-65249AF120EE}">
      <dgm:prSet/>
      <dgm:spPr/>
      <dgm:t>
        <a:bodyPr/>
        <a:lstStyle/>
        <a:p>
          <a:r>
            <a:rPr lang="en-US" baseline="0" dirty="0" err="1"/>
            <a:t>empatija</a:t>
          </a:r>
          <a:r>
            <a:rPr lang="en-US" baseline="0" dirty="0"/>
            <a:t>  </a:t>
          </a:r>
          <a:endParaRPr lang="en-US" dirty="0"/>
        </a:p>
      </dgm:t>
    </dgm:pt>
    <dgm:pt modelId="{9DF7C2AC-FD44-4826-BF52-890DE30E4D03}" type="parTrans" cxnId="{27D8C8AB-4612-4652-96C1-5AA01E93F874}">
      <dgm:prSet/>
      <dgm:spPr/>
      <dgm:t>
        <a:bodyPr/>
        <a:lstStyle/>
        <a:p>
          <a:endParaRPr lang="en-US"/>
        </a:p>
      </dgm:t>
    </dgm:pt>
    <dgm:pt modelId="{78224433-7148-4DAD-8431-21F4D3EE8632}" type="sibTrans" cxnId="{27D8C8AB-4612-4652-96C1-5AA01E93F874}">
      <dgm:prSet/>
      <dgm:spPr/>
      <dgm:t>
        <a:bodyPr/>
        <a:lstStyle/>
        <a:p>
          <a:endParaRPr lang="en-US"/>
        </a:p>
      </dgm:t>
    </dgm:pt>
    <dgm:pt modelId="{90F3073E-C13C-4AFB-BA16-9729E815CC25}">
      <dgm:prSet/>
      <dgm:spPr/>
      <dgm:t>
        <a:bodyPr/>
        <a:lstStyle/>
        <a:p>
          <a:r>
            <a:rPr lang="en-US" baseline="0" dirty="0" err="1"/>
            <a:t>fleksibilnost</a:t>
          </a:r>
          <a:r>
            <a:rPr lang="en-US" baseline="0" dirty="0"/>
            <a:t> </a:t>
          </a:r>
          <a:endParaRPr lang="en-US" dirty="0"/>
        </a:p>
      </dgm:t>
    </dgm:pt>
    <dgm:pt modelId="{E8312F24-A60B-4473-92B1-57DD4A80D7F2}" type="parTrans" cxnId="{473E2E82-92F4-478A-8DCC-4B48BAED2C24}">
      <dgm:prSet/>
      <dgm:spPr/>
      <dgm:t>
        <a:bodyPr/>
        <a:lstStyle/>
        <a:p>
          <a:endParaRPr lang="en-US"/>
        </a:p>
      </dgm:t>
    </dgm:pt>
    <dgm:pt modelId="{90AFAA1C-0462-4F7D-84FF-B2F7E5316D69}" type="sibTrans" cxnId="{473E2E82-92F4-478A-8DCC-4B48BAED2C24}">
      <dgm:prSet/>
      <dgm:spPr/>
      <dgm:t>
        <a:bodyPr/>
        <a:lstStyle/>
        <a:p>
          <a:endParaRPr lang="en-US"/>
        </a:p>
      </dgm:t>
    </dgm:pt>
    <dgm:pt modelId="{1CD42DA5-8149-4D36-AAF9-4E602C33896A}">
      <dgm:prSet/>
      <dgm:spPr/>
      <dgm:t>
        <a:bodyPr/>
        <a:lstStyle/>
        <a:p>
          <a:r>
            <a:rPr lang="en-US" baseline="0" dirty="0" err="1"/>
            <a:t>pozitivna</a:t>
          </a:r>
          <a:r>
            <a:rPr lang="en-US" baseline="0" dirty="0"/>
            <a:t> </a:t>
          </a:r>
          <a:r>
            <a:rPr lang="en-US" baseline="0" dirty="0" err="1"/>
            <a:t>slika</a:t>
          </a:r>
          <a:r>
            <a:rPr lang="en-US" baseline="0" dirty="0"/>
            <a:t> o </a:t>
          </a:r>
          <a:r>
            <a:rPr lang="en-US" baseline="0" dirty="0" err="1">
              <a:latin typeface="Tw Cen MT" panose="020B0602020104020603"/>
            </a:rPr>
            <a:t>sebi</a:t>
          </a:r>
          <a:endParaRPr lang="en-US" dirty="0" err="1"/>
        </a:p>
      </dgm:t>
    </dgm:pt>
    <dgm:pt modelId="{A691B86D-3DA1-41D6-BEF2-17D05DDBB4CC}" type="parTrans" cxnId="{3C7701F9-9495-4787-A3FE-0A6EE2CF0653}">
      <dgm:prSet/>
      <dgm:spPr/>
      <dgm:t>
        <a:bodyPr/>
        <a:lstStyle/>
        <a:p>
          <a:endParaRPr lang="en-US"/>
        </a:p>
      </dgm:t>
    </dgm:pt>
    <dgm:pt modelId="{305B8EF0-A791-45D3-AFC4-A0A16B40C5B1}" type="sibTrans" cxnId="{3C7701F9-9495-4787-A3FE-0A6EE2CF0653}">
      <dgm:prSet/>
      <dgm:spPr/>
      <dgm:t>
        <a:bodyPr/>
        <a:lstStyle/>
        <a:p>
          <a:endParaRPr lang="en-US"/>
        </a:p>
      </dgm:t>
    </dgm:pt>
    <dgm:pt modelId="{8D2F15A0-EF1E-49BA-B286-3B2B7C588AAE}" type="pres">
      <dgm:prSet presAssocID="{00A597BC-6490-42A1-B628-7CF8A5E0A6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A525E35-3E83-4DF9-BAE4-F1532B8519D1}" type="pres">
      <dgm:prSet presAssocID="{559AE1B9-3F03-47C6-83AD-3FA4A6E4C011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10D8A1A-58BE-4B7F-8B44-8A24E6B9E1CC}" type="pres">
      <dgm:prSet presAssocID="{47035E91-5A9A-47BE-8D60-232E4BD9E00A}" presName="spacer" presStyleCnt="0"/>
      <dgm:spPr/>
    </dgm:pt>
    <dgm:pt modelId="{916AB842-A6E9-4DD6-937F-CBAD70E93C1E}" type="pres">
      <dgm:prSet presAssocID="{1735B98D-B524-4021-9DF5-3C769AA8746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CFC9ED4-834B-48DC-AC7D-44795A33468E}" type="pres">
      <dgm:prSet presAssocID="{8776971B-11F0-4475-98D9-079F34BFBD27}" presName="spacer" presStyleCnt="0"/>
      <dgm:spPr/>
    </dgm:pt>
    <dgm:pt modelId="{A8498CA2-AFE0-4C35-AFA2-7FD48C13FF65}" type="pres">
      <dgm:prSet presAssocID="{A2116F7B-1557-4035-A93F-418D7E1A9A26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8ED4318-C318-4815-A17B-8E79DCD149E7}" type="pres">
      <dgm:prSet presAssocID="{BC005990-D1CB-49B4-B818-54883B4E619F}" presName="spacer" presStyleCnt="0"/>
      <dgm:spPr/>
    </dgm:pt>
    <dgm:pt modelId="{A7883112-7142-4EAF-A208-2CBE24CD6B95}" type="pres">
      <dgm:prSet presAssocID="{5EF89DBC-0497-47BB-9131-32173003C88B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4C05274-9708-43A0-B720-87D861976812}" type="pres">
      <dgm:prSet presAssocID="{4A612B85-B9CC-4056-884A-9AE5DFB6CB85}" presName="spacer" presStyleCnt="0"/>
      <dgm:spPr/>
    </dgm:pt>
    <dgm:pt modelId="{678774ED-4B44-4C51-A47E-4DB03DD74C41}" type="pres">
      <dgm:prSet presAssocID="{290C1210-B54A-49E5-BF09-65249AF120EE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71EC7F7-E3BE-403A-95B2-F1788B715DB5}" type="pres">
      <dgm:prSet presAssocID="{78224433-7148-4DAD-8431-21F4D3EE8632}" presName="spacer" presStyleCnt="0"/>
      <dgm:spPr/>
    </dgm:pt>
    <dgm:pt modelId="{1CB18286-101B-44F2-8F17-1B9A5DC0684A}" type="pres">
      <dgm:prSet presAssocID="{90F3073E-C13C-4AFB-BA16-9729E815CC2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52A4E63-3341-440F-9759-E6EFFF91D381}" type="pres">
      <dgm:prSet presAssocID="{90AFAA1C-0462-4F7D-84FF-B2F7E5316D69}" presName="spacer" presStyleCnt="0"/>
      <dgm:spPr/>
    </dgm:pt>
    <dgm:pt modelId="{971BF0AB-B883-49D0-BF62-F266D815466A}" type="pres">
      <dgm:prSet presAssocID="{1CD42DA5-8149-4D36-AAF9-4E602C33896A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C7701F9-9495-4787-A3FE-0A6EE2CF0653}" srcId="{00A597BC-6490-42A1-B628-7CF8A5E0A685}" destId="{1CD42DA5-8149-4D36-AAF9-4E602C33896A}" srcOrd="6" destOrd="0" parTransId="{A691B86D-3DA1-41D6-BEF2-17D05DDBB4CC}" sibTransId="{305B8EF0-A791-45D3-AFC4-A0A16B40C5B1}"/>
    <dgm:cxn modelId="{DCF070B6-4F14-4BF1-B885-0D0208D29DB8}" srcId="{00A597BC-6490-42A1-B628-7CF8A5E0A685}" destId="{1735B98D-B524-4021-9DF5-3C769AA87466}" srcOrd="1" destOrd="0" parTransId="{C6631C4F-887A-4D46-A7CC-490AB2E8D0A9}" sibTransId="{8776971B-11F0-4475-98D9-079F34BFBD27}"/>
    <dgm:cxn modelId="{DD94ABCE-AC6F-4C3A-A5A0-8609F256E7E2}" srcId="{00A597BC-6490-42A1-B628-7CF8A5E0A685}" destId="{559AE1B9-3F03-47C6-83AD-3FA4A6E4C011}" srcOrd="0" destOrd="0" parTransId="{E61F4A89-CCC1-4A93-AA89-B3C12EC8BD74}" sibTransId="{47035E91-5A9A-47BE-8D60-232E4BD9E00A}"/>
    <dgm:cxn modelId="{99372FC2-DBEA-4FE1-85C4-85DF252ABC89}" type="presOf" srcId="{5EF89DBC-0497-47BB-9131-32173003C88B}" destId="{A7883112-7142-4EAF-A208-2CBE24CD6B95}" srcOrd="0" destOrd="0" presId="urn:microsoft.com/office/officeart/2005/8/layout/vList2"/>
    <dgm:cxn modelId="{2885B0A8-AC9B-490E-9F67-F4559B3D56CA}" type="presOf" srcId="{1735B98D-B524-4021-9DF5-3C769AA87466}" destId="{916AB842-A6E9-4DD6-937F-CBAD70E93C1E}" srcOrd="0" destOrd="0" presId="urn:microsoft.com/office/officeart/2005/8/layout/vList2"/>
    <dgm:cxn modelId="{16E66D6A-90C0-4D00-B96D-32F234EA47A8}" type="presOf" srcId="{00A597BC-6490-42A1-B628-7CF8A5E0A685}" destId="{8D2F15A0-EF1E-49BA-B286-3B2B7C588AAE}" srcOrd="0" destOrd="0" presId="urn:microsoft.com/office/officeart/2005/8/layout/vList2"/>
    <dgm:cxn modelId="{C304BF31-87A5-48A6-9CFF-7D175509536E}" type="presOf" srcId="{559AE1B9-3F03-47C6-83AD-3FA4A6E4C011}" destId="{FA525E35-3E83-4DF9-BAE4-F1532B8519D1}" srcOrd="0" destOrd="0" presId="urn:microsoft.com/office/officeart/2005/8/layout/vList2"/>
    <dgm:cxn modelId="{B30FEA7E-279E-438A-BDA8-A212E26F2A8B}" type="presOf" srcId="{290C1210-B54A-49E5-BF09-65249AF120EE}" destId="{678774ED-4B44-4C51-A47E-4DB03DD74C41}" srcOrd="0" destOrd="0" presId="urn:microsoft.com/office/officeart/2005/8/layout/vList2"/>
    <dgm:cxn modelId="{DB7E8EB6-03B4-4527-AFA4-9C98C3BAF49D}" type="presOf" srcId="{A2116F7B-1557-4035-A93F-418D7E1A9A26}" destId="{A8498CA2-AFE0-4C35-AFA2-7FD48C13FF65}" srcOrd="0" destOrd="0" presId="urn:microsoft.com/office/officeart/2005/8/layout/vList2"/>
    <dgm:cxn modelId="{D82A6FB1-AD80-446F-9F83-658F9FADD8F4}" srcId="{00A597BC-6490-42A1-B628-7CF8A5E0A685}" destId="{5EF89DBC-0497-47BB-9131-32173003C88B}" srcOrd="3" destOrd="0" parTransId="{08CF9269-7F20-444F-AEE3-F935197844CE}" sibTransId="{4A612B85-B9CC-4056-884A-9AE5DFB6CB85}"/>
    <dgm:cxn modelId="{35EEE70D-4848-4F2B-B0B1-0D6B02C45ADE}" srcId="{00A597BC-6490-42A1-B628-7CF8A5E0A685}" destId="{A2116F7B-1557-4035-A93F-418D7E1A9A26}" srcOrd="2" destOrd="0" parTransId="{39A26637-85F7-4B81-B5D0-3E5B15FA1B12}" sibTransId="{BC005990-D1CB-49B4-B818-54883B4E619F}"/>
    <dgm:cxn modelId="{473E2E82-92F4-478A-8DCC-4B48BAED2C24}" srcId="{00A597BC-6490-42A1-B628-7CF8A5E0A685}" destId="{90F3073E-C13C-4AFB-BA16-9729E815CC25}" srcOrd="5" destOrd="0" parTransId="{E8312F24-A60B-4473-92B1-57DD4A80D7F2}" sibTransId="{90AFAA1C-0462-4F7D-84FF-B2F7E5316D69}"/>
    <dgm:cxn modelId="{47D114B7-4F68-4EFE-91C1-E16783C90241}" type="presOf" srcId="{90F3073E-C13C-4AFB-BA16-9729E815CC25}" destId="{1CB18286-101B-44F2-8F17-1B9A5DC0684A}" srcOrd="0" destOrd="0" presId="urn:microsoft.com/office/officeart/2005/8/layout/vList2"/>
    <dgm:cxn modelId="{27D8C8AB-4612-4652-96C1-5AA01E93F874}" srcId="{00A597BC-6490-42A1-B628-7CF8A5E0A685}" destId="{290C1210-B54A-49E5-BF09-65249AF120EE}" srcOrd="4" destOrd="0" parTransId="{9DF7C2AC-FD44-4826-BF52-890DE30E4D03}" sibTransId="{78224433-7148-4DAD-8431-21F4D3EE8632}"/>
    <dgm:cxn modelId="{9AD2B0A6-4353-4B26-BB1C-57E0E5420973}" type="presOf" srcId="{1CD42DA5-8149-4D36-AAF9-4E602C33896A}" destId="{971BF0AB-B883-49D0-BF62-F266D815466A}" srcOrd="0" destOrd="0" presId="urn:microsoft.com/office/officeart/2005/8/layout/vList2"/>
    <dgm:cxn modelId="{A1D83B8C-99BB-42A1-96F4-2A9DD4737D16}" type="presParOf" srcId="{8D2F15A0-EF1E-49BA-B286-3B2B7C588AAE}" destId="{FA525E35-3E83-4DF9-BAE4-F1532B8519D1}" srcOrd="0" destOrd="0" presId="urn:microsoft.com/office/officeart/2005/8/layout/vList2"/>
    <dgm:cxn modelId="{2B6FB790-2619-4AC6-8A3E-EDC31DD258FB}" type="presParOf" srcId="{8D2F15A0-EF1E-49BA-B286-3B2B7C588AAE}" destId="{810D8A1A-58BE-4B7F-8B44-8A24E6B9E1CC}" srcOrd="1" destOrd="0" presId="urn:microsoft.com/office/officeart/2005/8/layout/vList2"/>
    <dgm:cxn modelId="{FF841A71-46E7-46AA-A3AE-56DF11669E16}" type="presParOf" srcId="{8D2F15A0-EF1E-49BA-B286-3B2B7C588AAE}" destId="{916AB842-A6E9-4DD6-937F-CBAD70E93C1E}" srcOrd="2" destOrd="0" presId="urn:microsoft.com/office/officeart/2005/8/layout/vList2"/>
    <dgm:cxn modelId="{68097E13-8D3E-4447-AA8B-7AC24539C0B7}" type="presParOf" srcId="{8D2F15A0-EF1E-49BA-B286-3B2B7C588AAE}" destId="{0CFC9ED4-834B-48DC-AC7D-44795A33468E}" srcOrd="3" destOrd="0" presId="urn:microsoft.com/office/officeart/2005/8/layout/vList2"/>
    <dgm:cxn modelId="{E68A234A-6945-41A4-BE4F-58CC61321864}" type="presParOf" srcId="{8D2F15A0-EF1E-49BA-B286-3B2B7C588AAE}" destId="{A8498CA2-AFE0-4C35-AFA2-7FD48C13FF65}" srcOrd="4" destOrd="0" presId="urn:microsoft.com/office/officeart/2005/8/layout/vList2"/>
    <dgm:cxn modelId="{D1490848-7A51-4978-91AC-D8BC77B4D05A}" type="presParOf" srcId="{8D2F15A0-EF1E-49BA-B286-3B2B7C588AAE}" destId="{08ED4318-C318-4815-A17B-8E79DCD149E7}" srcOrd="5" destOrd="0" presId="urn:microsoft.com/office/officeart/2005/8/layout/vList2"/>
    <dgm:cxn modelId="{5B18C508-9FFB-4A85-B565-D1BFEF85EA65}" type="presParOf" srcId="{8D2F15A0-EF1E-49BA-B286-3B2B7C588AAE}" destId="{A7883112-7142-4EAF-A208-2CBE24CD6B95}" srcOrd="6" destOrd="0" presId="urn:microsoft.com/office/officeart/2005/8/layout/vList2"/>
    <dgm:cxn modelId="{AEEAF47E-3F80-4EDE-9B3C-358A1570FAD1}" type="presParOf" srcId="{8D2F15A0-EF1E-49BA-B286-3B2B7C588AAE}" destId="{C4C05274-9708-43A0-B720-87D861976812}" srcOrd="7" destOrd="0" presId="urn:microsoft.com/office/officeart/2005/8/layout/vList2"/>
    <dgm:cxn modelId="{829DA180-66EF-4C84-88E7-3E5A4C209665}" type="presParOf" srcId="{8D2F15A0-EF1E-49BA-B286-3B2B7C588AAE}" destId="{678774ED-4B44-4C51-A47E-4DB03DD74C41}" srcOrd="8" destOrd="0" presId="urn:microsoft.com/office/officeart/2005/8/layout/vList2"/>
    <dgm:cxn modelId="{8A32BCB2-91C3-438F-8CBD-A9558B7F7E23}" type="presParOf" srcId="{8D2F15A0-EF1E-49BA-B286-3B2B7C588AAE}" destId="{971EC7F7-E3BE-403A-95B2-F1788B715DB5}" srcOrd="9" destOrd="0" presId="urn:microsoft.com/office/officeart/2005/8/layout/vList2"/>
    <dgm:cxn modelId="{F18D557D-6CC4-46C5-AC92-0DF84DDE06E0}" type="presParOf" srcId="{8D2F15A0-EF1E-49BA-B286-3B2B7C588AAE}" destId="{1CB18286-101B-44F2-8F17-1B9A5DC0684A}" srcOrd="10" destOrd="0" presId="urn:microsoft.com/office/officeart/2005/8/layout/vList2"/>
    <dgm:cxn modelId="{9E0B5814-61E5-4263-988A-578827802301}" type="presParOf" srcId="{8D2F15A0-EF1E-49BA-B286-3B2B7C588AAE}" destId="{352A4E63-3341-440F-9759-E6EFFF91D381}" srcOrd="11" destOrd="0" presId="urn:microsoft.com/office/officeart/2005/8/layout/vList2"/>
    <dgm:cxn modelId="{ADC6E1D0-55B7-4755-A9EE-23F7E21E78DC}" type="presParOf" srcId="{8D2F15A0-EF1E-49BA-B286-3B2B7C588AAE}" destId="{971BF0AB-B883-49D0-BF62-F266D815466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5109D7-06DF-43AC-8451-22A5DF4F82CD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F18A167-CDDB-4647-A21C-BE6E5BF13B17}">
      <dgm:prSet/>
      <dgm:spPr/>
      <dgm:t>
        <a:bodyPr/>
        <a:lstStyle/>
        <a:p>
          <a:r>
            <a:rPr lang="en-US" baseline="0" dirty="0" err="1"/>
            <a:t>pozitivno</a:t>
          </a:r>
          <a:r>
            <a:rPr lang="en-US" baseline="0" dirty="0"/>
            <a:t> </a:t>
          </a:r>
          <a:r>
            <a:rPr lang="en-US" baseline="0" dirty="0" err="1"/>
            <a:t>obiteljsko</a:t>
          </a:r>
          <a:r>
            <a:rPr lang="en-US" baseline="0" dirty="0"/>
            <a:t> </a:t>
          </a:r>
          <a:r>
            <a:rPr lang="en-US" baseline="0" dirty="0" err="1"/>
            <a:t>ozračje</a:t>
          </a:r>
          <a:endParaRPr lang="en-US" dirty="0" err="1"/>
        </a:p>
      </dgm:t>
    </dgm:pt>
    <dgm:pt modelId="{B1FF7D92-47CA-4A14-87E1-ECF855806197}" type="parTrans" cxnId="{A5502E55-7F5C-4BDF-8280-452A9AF0EBB5}">
      <dgm:prSet/>
      <dgm:spPr/>
      <dgm:t>
        <a:bodyPr/>
        <a:lstStyle/>
        <a:p>
          <a:endParaRPr lang="en-US"/>
        </a:p>
      </dgm:t>
    </dgm:pt>
    <dgm:pt modelId="{DA0B7F41-A5C1-41DA-AE4A-58D84FB5FB53}" type="sibTrans" cxnId="{A5502E55-7F5C-4BDF-8280-452A9AF0EBB5}">
      <dgm:prSet/>
      <dgm:spPr/>
      <dgm:t>
        <a:bodyPr/>
        <a:lstStyle/>
        <a:p>
          <a:endParaRPr lang="en-US"/>
        </a:p>
      </dgm:t>
    </dgm:pt>
    <dgm:pt modelId="{4E3EE42F-0DDF-4557-A16F-350B4BA79585}">
      <dgm:prSet/>
      <dgm:spPr/>
      <dgm:t>
        <a:bodyPr/>
        <a:lstStyle/>
        <a:p>
          <a:r>
            <a:rPr lang="en-US" baseline="0" dirty="0"/>
            <a:t> </a:t>
          </a:r>
          <a:r>
            <a:rPr lang="en-US" baseline="0" dirty="0" err="1"/>
            <a:t>obiteljska</a:t>
          </a:r>
          <a:r>
            <a:rPr lang="en-US" baseline="0" dirty="0"/>
            <a:t> </a:t>
          </a:r>
          <a:r>
            <a:rPr lang="en-US" baseline="0" dirty="0" err="1"/>
            <a:t>kohezija</a:t>
          </a:r>
          <a:r>
            <a:rPr lang="en-US" baseline="0" dirty="0"/>
            <a:t> </a:t>
          </a:r>
          <a:r>
            <a:rPr lang="en-US" baseline="0" dirty="0" err="1"/>
            <a:t>i</a:t>
          </a:r>
          <a:r>
            <a:rPr lang="en-US" baseline="0" dirty="0"/>
            <a:t> </a:t>
          </a:r>
          <a:r>
            <a:rPr lang="en-US" baseline="0" dirty="0" err="1"/>
            <a:t>razvijena</a:t>
          </a:r>
          <a:r>
            <a:rPr lang="en-US" baseline="0" dirty="0"/>
            <a:t> </a:t>
          </a:r>
          <a:r>
            <a:rPr lang="en-US" baseline="0" dirty="0" err="1"/>
            <a:t>komunikacija</a:t>
          </a:r>
          <a:endParaRPr lang="en-US" dirty="0"/>
        </a:p>
      </dgm:t>
    </dgm:pt>
    <dgm:pt modelId="{61B00D8C-1765-4CA0-8F0E-02F5D1FE697D}" type="parTrans" cxnId="{A617C19D-9792-4AD1-AD83-7E97B06366D5}">
      <dgm:prSet/>
      <dgm:spPr/>
      <dgm:t>
        <a:bodyPr/>
        <a:lstStyle/>
        <a:p>
          <a:endParaRPr lang="en-US"/>
        </a:p>
      </dgm:t>
    </dgm:pt>
    <dgm:pt modelId="{06C90BBE-DDD2-49A0-BD3D-CD4B3AA2BA04}" type="sibTrans" cxnId="{A617C19D-9792-4AD1-AD83-7E97B06366D5}">
      <dgm:prSet/>
      <dgm:spPr/>
      <dgm:t>
        <a:bodyPr/>
        <a:lstStyle/>
        <a:p>
          <a:endParaRPr lang="en-US"/>
        </a:p>
      </dgm:t>
    </dgm:pt>
    <dgm:pt modelId="{38C625FC-FDF2-4C71-B0D2-F8C9D6062EBC}">
      <dgm:prSet/>
      <dgm:spPr/>
      <dgm:t>
        <a:bodyPr/>
        <a:lstStyle/>
        <a:p>
          <a:pPr rtl="0"/>
          <a:r>
            <a:rPr lang="en-US" baseline="0" dirty="0"/>
            <a:t> </a:t>
          </a:r>
          <a:r>
            <a:rPr lang="en-US" baseline="0" dirty="0" err="1"/>
            <a:t>privrženost</a:t>
          </a:r>
          <a:r>
            <a:rPr lang="en-US" baseline="0" dirty="0"/>
            <a:t> </a:t>
          </a:r>
          <a:r>
            <a:rPr lang="en-US" baseline="0" dirty="0" err="1"/>
            <a:t>roditeljima</a:t>
          </a:r>
          <a:r>
            <a:rPr lang="en-US" baseline="0" dirty="0"/>
            <a:t> (</a:t>
          </a:r>
          <a:r>
            <a:rPr lang="en-US" baseline="0" dirty="0" err="1"/>
            <a:t>skrbnicima</a:t>
          </a:r>
          <a:r>
            <a:rPr lang="en-US" baseline="0" dirty="0"/>
            <a:t>)</a:t>
          </a:r>
          <a:r>
            <a:rPr lang="en-US" baseline="0" dirty="0">
              <a:latin typeface="Tw Cen MT" panose="020B0602020104020603"/>
            </a:rPr>
            <a:t> </a:t>
          </a:r>
          <a:endParaRPr lang="en-US" dirty="0"/>
        </a:p>
      </dgm:t>
    </dgm:pt>
    <dgm:pt modelId="{1FA8948A-161F-49A6-AB1A-3170DC55641A}" type="parTrans" cxnId="{05AB2121-D2C9-48CB-9364-6AACBB8446B6}">
      <dgm:prSet/>
      <dgm:spPr/>
      <dgm:t>
        <a:bodyPr/>
        <a:lstStyle/>
        <a:p>
          <a:endParaRPr lang="en-US"/>
        </a:p>
      </dgm:t>
    </dgm:pt>
    <dgm:pt modelId="{2B3FB18D-81B8-497D-BB80-C1124BF0AC5C}" type="sibTrans" cxnId="{05AB2121-D2C9-48CB-9364-6AACBB8446B6}">
      <dgm:prSet/>
      <dgm:spPr/>
      <dgm:t>
        <a:bodyPr/>
        <a:lstStyle/>
        <a:p>
          <a:endParaRPr lang="en-US"/>
        </a:p>
      </dgm:t>
    </dgm:pt>
    <dgm:pt modelId="{D4079F1C-A282-48D4-B34A-E971D4EF3746}">
      <dgm:prSet/>
      <dgm:spPr/>
      <dgm:t>
        <a:bodyPr/>
        <a:lstStyle/>
        <a:p>
          <a:r>
            <a:rPr lang="en-US" baseline="0" dirty="0"/>
            <a:t> </a:t>
          </a:r>
          <a:r>
            <a:rPr lang="en-US" baseline="0" dirty="0" err="1"/>
            <a:t>pozitivne</a:t>
          </a:r>
          <a:r>
            <a:rPr lang="en-US" baseline="0" dirty="0"/>
            <a:t> </a:t>
          </a:r>
          <a:r>
            <a:rPr lang="en-US" baseline="0" dirty="0" err="1"/>
            <a:t>roditeljske</a:t>
          </a:r>
          <a:r>
            <a:rPr lang="en-US" baseline="0" dirty="0"/>
            <a:t> </a:t>
          </a:r>
          <a:r>
            <a:rPr lang="en-US" baseline="0" dirty="0" err="1"/>
            <a:t>vještine</a:t>
          </a:r>
          <a:r>
            <a:rPr lang="en-US" baseline="0" dirty="0"/>
            <a:t> </a:t>
          </a:r>
          <a:endParaRPr lang="en-US" dirty="0"/>
        </a:p>
      </dgm:t>
    </dgm:pt>
    <dgm:pt modelId="{77AEB733-648D-4F0A-A550-E10EB1662E3D}" type="parTrans" cxnId="{0CD3B6BF-84CA-4477-847D-1FF7C96A8E9E}">
      <dgm:prSet/>
      <dgm:spPr/>
      <dgm:t>
        <a:bodyPr/>
        <a:lstStyle/>
        <a:p>
          <a:endParaRPr lang="en-US"/>
        </a:p>
      </dgm:t>
    </dgm:pt>
    <dgm:pt modelId="{C5A12B92-E72F-4BE1-898F-6DBD308F34F6}" type="sibTrans" cxnId="{0CD3B6BF-84CA-4477-847D-1FF7C96A8E9E}">
      <dgm:prSet/>
      <dgm:spPr/>
      <dgm:t>
        <a:bodyPr/>
        <a:lstStyle/>
        <a:p>
          <a:endParaRPr lang="en-US"/>
        </a:p>
      </dgm:t>
    </dgm:pt>
    <dgm:pt modelId="{2BE3C6DD-AA76-4983-8F9A-A6059945F24C}">
      <dgm:prSet/>
      <dgm:spPr/>
      <dgm:t>
        <a:bodyPr/>
        <a:lstStyle/>
        <a:p>
          <a:pPr rtl="0"/>
          <a:r>
            <a:rPr lang="en-US" baseline="0" dirty="0"/>
            <a:t> </a:t>
          </a:r>
          <a:r>
            <a:rPr lang="en-US" baseline="0" dirty="0" err="1"/>
            <a:t>uključenost</a:t>
          </a:r>
          <a:r>
            <a:rPr lang="en-US" baseline="0" dirty="0"/>
            <a:t> oca u </a:t>
          </a:r>
          <a:r>
            <a:rPr lang="en-US" baseline="0" dirty="0" err="1"/>
            <a:t>odgoj</a:t>
          </a:r>
          <a:r>
            <a:rPr lang="en-US" baseline="0" dirty="0"/>
            <a:t> </a:t>
          </a:r>
          <a:r>
            <a:rPr lang="en-US" baseline="0" dirty="0" err="1"/>
            <a:t>djece</a:t>
          </a:r>
          <a:r>
            <a:rPr lang="en-US" baseline="0" dirty="0">
              <a:latin typeface="Tw Cen MT" panose="020B0602020104020603"/>
            </a:rPr>
            <a:t> </a:t>
          </a:r>
          <a:endParaRPr lang="en-US" dirty="0"/>
        </a:p>
      </dgm:t>
    </dgm:pt>
    <dgm:pt modelId="{5C2A949A-C3BC-4668-B1FE-377480AEBF36}" type="parTrans" cxnId="{306F0856-AB5C-4CCA-AAD0-C6B408BF5769}">
      <dgm:prSet/>
      <dgm:spPr/>
      <dgm:t>
        <a:bodyPr/>
        <a:lstStyle/>
        <a:p>
          <a:endParaRPr lang="en-US"/>
        </a:p>
      </dgm:t>
    </dgm:pt>
    <dgm:pt modelId="{B3C7A5F7-EC1A-4DCE-A4F1-0D82CB9BCB6C}" type="sibTrans" cxnId="{306F0856-AB5C-4CCA-AAD0-C6B408BF5769}">
      <dgm:prSet/>
      <dgm:spPr/>
      <dgm:t>
        <a:bodyPr/>
        <a:lstStyle/>
        <a:p>
          <a:endParaRPr lang="en-US"/>
        </a:p>
      </dgm:t>
    </dgm:pt>
    <dgm:pt modelId="{6E436BE0-1562-4832-84E1-38553038ECD8}">
      <dgm:prSet/>
      <dgm:spPr/>
      <dgm:t>
        <a:bodyPr/>
        <a:lstStyle/>
        <a:p>
          <a:r>
            <a:rPr lang="en-US" baseline="0" dirty="0" err="1"/>
            <a:t>obrazovanje</a:t>
          </a:r>
          <a:r>
            <a:rPr lang="en-US" baseline="0" dirty="0"/>
            <a:t> </a:t>
          </a:r>
          <a:r>
            <a:rPr lang="en-US" baseline="0" dirty="0" err="1"/>
            <a:t>i</a:t>
          </a:r>
          <a:r>
            <a:rPr lang="en-US" baseline="0" dirty="0"/>
            <a:t> </a:t>
          </a:r>
          <a:r>
            <a:rPr lang="en-US" baseline="0" dirty="0" err="1"/>
            <a:t>zaposlenost</a:t>
          </a:r>
          <a:r>
            <a:rPr lang="en-US" baseline="0" dirty="0"/>
            <a:t> </a:t>
          </a:r>
          <a:r>
            <a:rPr lang="en-US" baseline="0" dirty="0" err="1"/>
            <a:t>roditelja</a:t>
          </a:r>
          <a:r>
            <a:rPr lang="en-US" baseline="0" dirty="0"/>
            <a:t> </a:t>
          </a:r>
          <a:endParaRPr lang="en-US" dirty="0"/>
        </a:p>
      </dgm:t>
    </dgm:pt>
    <dgm:pt modelId="{4ED1F505-6A29-4094-A764-D500FEBD68BD}" type="parTrans" cxnId="{7176BB61-72FC-474B-841D-50720D8BDC3B}">
      <dgm:prSet/>
      <dgm:spPr/>
      <dgm:t>
        <a:bodyPr/>
        <a:lstStyle/>
        <a:p>
          <a:endParaRPr lang="en-US"/>
        </a:p>
      </dgm:t>
    </dgm:pt>
    <dgm:pt modelId="{A2C5D2BD-D696-477F-8B45-9A2674D5EB04}" type="sibTrans" cxnId="{7176BB61-72FC-474B-841D-50720D8BDC3B}">
      <dgm:prSet/>
      <dgm:spPr/>
      <dgm:t>
        <a:bodyPr/>
        <a:lstStyle/>
        <a:p>
          <a:endParaRPr lang="en-US"/>
        </a:p>
      </dgm:t>
    </dgm:pt>
    <dgm:pt modelId="{5D62C0D8-5753-4449-BEA6-A69F84E02CDA}">
      <dgm:prSet/>
      <dgm:spPr/>
      <dgm:t>
        <a:bodyPr/>
        <a:lstStyle/>
        <a:p>
          <a:r>
            <a:rPr lang="en-US" baseline="0" dirty="0"/>
            <a:t> </a:t>
          </a:r>
          <a:r>
            <a:rPr lang="en-US" baseline="0" dirty="0" err="1"/>
            <a:t>dobar</a:t>
          </a:r>
          <a:r>
            <a:rPr lang="en-US" baseline="0" dirty="0"/>
            <a:t> socio–</a:t>
          </a:r>
          <a:r>
            <a:rPr lang="en-US" baseline="0" dirty="0" err="1"/>
            <a:t>ekonomski</a:t>
          </a:r>
          <a:r>
            <a:rPr lang="en-US" baseline="0" dirty="0"/>
            <a:t> status</a:t>
          </a:r>
          <a:endParaRPr lang="en-US" dirty="0"/>
        </a:p>
      </dgm:t>
    </dgm:pt>
    <dgm:pt modelId="{3EAF39A7-4E97-48EC-A299-23D75A592416}" type="parTrans" cxnId="{85A2DD5D-28F9-4C06-AA8E-979D93196C25}">
      <dgm:prSet/>
      <dgm:spPr/>
      <dgm:t>
        <a:bodyPr/>
        <a:lstStyle/>
        <a:p>
          <a:endParaRPr lang="en-US"/>
        </a:p>
      </dgm:t>
    </dgm:pt>
    <dgm:pt modelId="{1B89732D-17BF-46ED-BF06-F48CCC9EA0D8}" type="sibTrans" cxnId="{85A2DD5D-28F9-4C06-AA8E-979D93196C25}">
      <dgm:prSet/>
      <dgm:spPr/>
      <dgm:t>
        <a:bodyPr/>
        <a:lstStyle/>
        <a:p>
          <a:endParaRPr lang="en-US"/>
        </a:p>
      </dgm:t>
    </dgm:pt>
    <dgm:pt modelId="{752FC193-9525-452C-89F0-90E33CB84C2A}" type="pres">
      <dgm:prSet presAssocID="{E05109D7-06DF-43AC-8451-22A5DF4F82C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C1D2D85-252A-41AB-8746-B9AB940919C5}" type="pres">
      <dgm:prSet presAssocID="{2F18A167-CDDB-4647-A21C-BE6E5BF13B1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01C5926-684A-4A30-8466-8718039EFF98}" type="pres">
      <dgm:prSet presAssocID="{DA0B7F41-A5C1-41DA-AE4A-58D84FB5FB53}" presName="sibTrans" presStyleCnt="0"/>
      <dgm:spPr/>
    </dgm:pt>
    <dgm:pt modelId="{AB1C74EB-5E56-41AC-AE5A-0DBB978FB233}" type="pres">
      <dgm:prSet presAssocID="{4E3EE42F-0DDF-4557-A16F-350B4BA7958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F19AF3B-EF24-43BC-9948-7C58BCD93400}" type="pres">
      <dgm:prSet presAssocID="{06C90BBE-DDD2-49A0-BD3D-CD4B3AA2BA04}" presName="sibTrans" presStyleCnt="0"/>
      <dgm:spPr/>
    </dgm:pt>
    <dgm:pt modelId="{305F1107-8A16-4535-ACE7-7E7D8D0C39A5}" type="pres">
      <dgm:prSet presAssocID="{38C625FC-FDF2-4C71-B0D2-F8C9D6062EB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966FC21-81FB-4A4A-ACCC-3593570F4A0F}" type="pres">
      <dgm:prSet presAssocID="{2B3FB18D-81B8-497D-BB80-C1124BF0AC5C}" presName="sibTrans" presStyleCnt="0"/>
      <dgm:spPr/>
    </dgm:pt>
    <dgm:pt modelId="{B085C6F3-1CC1-4BB4-960E-88301A80D01D}" type="pres">
      <dgm:prSet presAssocID="{D4079F1C-A282-48D4-B34A-E971D4EF374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9DB3B45-2BCF-40F8-B879-DEB71BFEF20D}" type="pres">
      <dgm:prSet presAssocID="{C5A12B92-E72F-4BE1-898F-6DBD308F34F6}" presName="sibTrans" presStyleCnt="0"/>
      <dgm:spPr/>
    </dgm:pt>
    <dgm:pt modelId="{6F251657-36CE-478D-A860-D1D53E0E2484}" type="pres">
      <dgm:prSet presAssocID="{2BE3C6DD-AA76-4983-8F9A-A6059945F24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D319719-F41B-4E83-A42D-6BE9448A9588}" type="pres">
      <dgm:prSet presAssocID="{B3C7A5F7-EC1A-4DCE-A4F1-0D82CB9BCB6C}" presName="sibTrans" presStyleCnt="0"/>
      <dgm:spPr/>
    </dgm:pt>
    <dgm:pt modelId="{65B01500-72C8-459B-B97E-7223F70CF674}" type="pres">
      <dgm:prSet presAssocID="{6E436BE0-1562-4832-84E1-38553038ECD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238A675-9CE9-48F2-ADCF-69D2562A686E}" type="pres">
      <dgm:prSet presAssocID="{A2C5D2BD-D696-477F-8B45-9A2674D5EB04}" presName="sibTrans" presStyleCnt="0"/>
      <dgm:spPr/>
    </dgm:pt>
    <dgm:pt modelId="{95B93E3A-1F3B-4CFE-8BB6-7BB040F4A737}" type="pres">
      <dgm:prSet presAssocID="{5D62C0D8-5753-4449-BEA6-A69F84E02CD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089DF78-5F11-45C2-821A-B08107286CAE}" type="presOf" srcId="{2BE3C6DD-AA76-4983-8F9A-A6059945F24C}" destId="{6F251657-36CE-478D-A860-D1D53E0E2484}" srcOrd="0" destOrd="0" presId="urn:microsoft.com/office/officeart/2005/8/layout/default"/>
    <dgm:cxn modelId="{A617C19D-9792-4AD1-AD83-7E97B06366D5}" srcId="{E05109D7-06DF-43AC-8451-22A5DF4F82CD}" destId="{4E3EE42F-0DDF-4557-A16F-350B4BA79585}" srcOrd="1" destOrd="0" parTransId="{61B00D8C-1765-4CA0-8F0E-02F5D1FE697D}" sibTransId="{06C90BBE-DDD2-49A0-BD3D-CD4B3AA2BA04}"/>
    <dgm:cxn modelId="{0CD3B6BF-84CA-4477-847D-1FF7C96A8E9E}" srcId="{E05109D7-06DF-43AC-8451-22A5DF4F82CD}" destId="{D4079F1C-A282-48D4-B34A-E971D4EF3746}" srcOrd="3" destOrd="0" parTransId="{77AEB733-648D-4F0A-A550-E10EB1662E3D}" sibTransId="{C5A12B92-E72F-4BE1-898F-6DBD308F34F6}"/>
    <dgm:cxn modelId="{7176BB61-72FC-474B-841D-50720D8BDC3B}" srcId="{E05109D7-06DF-43AC-8451-22A5DF4F82CD}" destId="{6E436BE0-1562-4832-84E1-38553038ECD8}" srcOrd="5" destOrd="0" parTransId="{4ED1F505-6A29-4094-A764-D500FEBD68BD}" sibTransId="{A2C5D2BD-D696-477F-8B45-9A2674D5EB04}"/>
    <dgm:cxn modelId="{8313F484-DDF7-4955-BEA5-8F2D12DF96ED}" type="presOf" srcId="{6E436BE0-1562-4832-84E1-38553038ECD8}" destId="{65B01500-72C8-459B-B97E-7223F70CF674}" srcOrd="0" destOrd="0" presId="urn:microsoft.com/office/officeart/2005/8/layout/default"/>
    <dgm:cxn modelId="{13E6F37B-DF5B-485E-9734-C601B3A97390}" type="presOf" srcId="{2F18A167-CDDB-4647-A21C-BE6E5BF13B17}" destId="{8C1D2D85-252A-41AB-8746-B9AB940919C5}" srcOrd="0" destOrd="0" presId="urn:microsoft.com/office/officeart/2005/8/layout/default"/>
    <dgm:cxn modelId="{4A437415-5844-4727-B6C6-E7C811F5C7E3}" type="presOf" srcId="{4E3EE42F-0DDF-4557-A16F-350B4BA79585}" destId="{AB1C74EB-5E56-41AC-AE5A-0DBB978FB233}" srcOrd="0" destOrd="0" presId="urn:microsoft.com/office/officeart/2005/8/layout/default"/>
    <dgm:cxn modelId="{2F2151A2-30D1-472D-9C8E-B6E41194CE27}" type="presOf" srcId="{E05109D7-06DF-43AC-8451-22A5DF4F82CD}" destId="{752FC193-9525-452C-89F0-90E33CB84C2A}" srcOrd="0" destOrd="0" presId="urn:microsoft.com/office/officeart/2005/8/layout/default"/>
    <dgm:cxn modelId="{A4F34BEA-B687-422E-88CF-77AEBD79339A}" type="presOf" srcId="{D4079F1C-A282-48D4-B34A-E971D4EF3746}" destId="{B085C6F3-1CC1-4BB4-960E-88301A80D01D}" srcOrd="0" destOrd="0" presId="urn:microsoft.com/office/officeart/2005/8/layout/default"/>
    <dgm:cxn modelId="{85A2DD5D-28F9-4C06-AA8E-979D93196C25}" srcId="{E05109D7-06DF-43AC-8451-22A5DF4F82CD}" destId="{5D62C0D8-5753-4449-BEA6-A69F84E02CDA}" srcOrd="6" destOrd="0" parTransId="{3EAF39A7-4E97-48EC-A299-23D75A592416}" sibTransId="{1B89732D-17BF-46ED-BF06-F48CCC9EA0D8}"/>
    <dgm:cxn modelId="{81573814-49DE-424B-8003-38D4BECB6148}" type="presOf" srcId="{5D62C0D8-5753-4449-BEA6-A69F84E02CDA}" destId="{95B93E3A-1F3B-4CFE-8BB6-7BB040F4A737}" srcOrd="0" destOrd="0" presId="urn:microsoft.com/office/officeart/2005/8/layout/default"/>
    <dgm:cxn modelId="{A5502E55-7F5C-4BDF-8280-452A9AF0EBB5}" srcId="{E05109D7-06DF-43AC-8451-22A5DF4F82CD}" destId="{2F18A167-CDDB-4647-A21C-BE6E5BF13B17}" srcOrd="0" destOrd="0" parTransId="{B1FF7D92-47CA-4A14-87E1-ECF855806197}" sibTransId="{DA0B7F41-A5C1-41DA-AE4A-58D84FB5FB53}"/>
    <dgm:cxn modelId="{05AB2121-D2C9-48CB-9364-6AACBB8446B6}" srcId="{E05109D7-06DF-43AC-8451-22A5DF4F82CD}" destId="{38C625FC-FDF2-4C71-B0D2-F8C9D6062EBC}" srcOrd="2" destOrd="0" parTransId="{1FA8948A-161F-49A6-AB1A-3170DC55641A}" sibTransId="{2B3FB18D-81B8-497D-BB80-C1124BF0AC5C}"/>
    <dgm:cxn modelId="{306F0856-AB5C-4CCA-AAD0-C6B408BF5769}" srcId="{E05109D7-06DF-43AC-8451-22A5DF4F82CD}" destId="{2BE3C6DD-AA76-4983-8F9A-A6059945F24C}" srcOrd="4" destOrd="0" parTransId="{5C2A949A-C3BC-4668-B1FE-377480AEBF36}" sibTransId="{B3C7A5F7-EC1A-4DCE-A4F1-0D82CB9BCB6C}"/>
    <dgm:cxn modelId="{BB57F7D9-E576-4A67-9522-3F0F760EBBB3}" type="presOf" srcId="{38C625FC-FDF2-4C71-B0D2-F8C9D6062EBC}" destId="{305F1107-8A16-4535-ACE7-7E7D8D0C39A5}" srcOrd="0" destOrd="0" presId="urn:microsoft.com/office/officeart/2005/8/layout/default"/>
    <dgm:cxn modelId="{34D90ED5-B9E6-43C6-A3D6-3D1BF50E5023}" type="presParOf" srcId="{752FC193-9525-452C-89F0-90E33CB84C2A}" destId="{8C1D2D85-252A-41AB-8746-B9AB940919C5}" srcOrd="0" destOrd="0" presId="urn:microsoft.com/office/officeart/2005/8/layout/default"/>
    <dgm:cxn modelId="{346D9878-58C7-4205-A00E-F0DCFC1B3C07}" type="presParOf" srcId="{752FC193-9525-452C-89F0-90E33CB84C2A}" destId="{601C5926-684A-4A30-8466-8718039EFF98}" srcOrd="1" destOrd="0" presId="urn:microsoft.com/office/officeart/2005/8/layout/default"/>
    <dgm:cxn modelId="{17A8F4B4-7453-45D3-8503-D48E0BA7CE17}" type="presParOf" srcId="{752FC193-9525-452C-89F0-90E33CB84C2A}" destId="{AB1C74EB-5E56-41AC-AE5A-0DBB978FB233}" srcOrd="2" destOrd="0" presId="urn:microsoft.com/office/officeart/2005/8/layout/default"/>
    <dgm:cxn modelId="{FC7E3FD3-19D8-4C70-BD01-5586CCA59D53}" type="presParOf" srcId="{752FC193-9525-452C-89F0-90E33CB84C2A}" destId="{BF19AF3B-EF24-43BC-9948-7C58BCD93400}" srcOrd="3" destOrd="0" presId="urn:microsoft.com/office/officeart/2005/8/layout/default"/>
    <dgm:cxn modelId="{50BECA38-858B-46A0-AFEC-DF9E7B0CFB03}" type="presParOf" srcId="{752FC193-9525-452C-89F0-90E33CB84C2A}" destId="{305F1107-8A16-4535-ACE7-7E7D8D0C39A5}" srcOrd="4" destOrd="0" presId="urn:microsoft.com/office/officeart/2005/8/layout/default"/>
    <dgm:cxn modelId="{47E333CE-2CC2-4C20-A84A-5ACC888A99C7}" type="presParOf" srcId="{752FC193-9525-452C-89F0-90E33CB84C2A}" destId="{C966FC21-81FB-4A4A-ACCC-3593570F4A0F}" srcOrd="5" destOrd="0" presId="urn:microsoft.com/office/officeart/2005/8/layout/default"/>
    <dgm:cxn modelId="{90CE3A66-6F36-45A7-B6E8-5CC77707FBE0}" type="presParOf" srcId="{752FC193-9525-452C-89F0-90E33CB84C2A}" destId="{B085C6F3-1CC1-4BB4-960E-88301A80D01D}" srcOrd="6" destOrd="0" presId="urn:microsoft.com/office/officeart/2005/8/layout/default"/>
    <dgm:cxn modelId="{06433227-5320-41DD-AC51-9B8BFB947B31}" type="presParOf" srcId="{752FC193-9525-452C-89F0-90E33CB84C2A}" destId="{99DB3B45-2BCF-40F8-B879-DEB71BFEF20D}" srcOrd="7" destOrd="0" presId="urn:microsoft.com/office/officeart/2005/8/layout/default"/>
    <dgm:cxn modelId="{D096B1D3-966B-4A4D-AD03-40C67FEBDEF0}" type="presParOf" srcId="{752FC193-9525-452C-89F0-90E33CB84C2A}" destId="{6F251657-36CE-478D-A860-D1D53E0E2484}" srcOrd="8" destOrd="0" presId="urn:microsoft.com/office/officeart/2005/8/layout/default"/>
    <dgm:cxn modelId="{BCA2270A-DF51-4F92-AF6D-EB232DBE5699}" type="presParOf" srcId="{752FC193-9525-452C-89F0-90E33CB84C2A}" destId="{7D319719-F41B-4E83-A42D-6BE9448A9588}" srcOrd="9" destOrd="0" presId="urn:microsoft.com/office/officeart/2005/8/layout/default"/>
    <dgm:cxn modelId="{D4F51BCA-2E68-4647-8E95-F51627550E44}" type="presParOf" srcId="{752FC193-9525-452C-89F0-90E33CB84C2A}" destId="{65B01500-72C8-459B-B97E-7223F70CF674}" srcOrd="10" destOrd="0" presId="urn:microsoft.com/office/officeart/2005/8/layout/default"/>
    <dgm:cxn modelId="{09E4CA5C-0174-4A02-BD9F-127391ED45C2}" type="presParOf" srcId="{752FC193-9525-452C-89F0-90E33CB84C2A}" destId="{1238A675-9CE9-48F2-ADCF-69D2562A686E}" srcOrd="11" destOrd="0" presId="urn:microsoft.com/office/officeart/2005/8/layout/default"/>
    <dgm:cxn modelId="{9AD64951-CB65-4425-8A8D-4D2CCAB004CD}" type="presParOf" srcId="{752FC193-9525-452C-89F0-90E33CB84C2A}" destId="{95B93E3A-1F3B-4CFE-8BB6-7BB040F4A73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DA72E0-E9EA-45A5-98A9-D00D37F1A298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953BDAE-F0EF-414B-BBC6-32914CDC55F5}">
      <dgm:prSet/>
      <dgm:spPr/>
      <dgm:t>
        <a:bodyPr/>
        <a:lstStyle/>
        <a:p>
          <a:r>
            <a:rPr lang="en-US" baseline="0" dirty="0" err="1"/>
            <a:t>polaženje</a:t>
          </a:r>
          <a:r>
            <a:rPr lang="en-US" baseline="0" dirty="0"/>
            <a:t> </a:t>
          </a:r>
          <a:r>
            <a:rPr lang="en-US" baseline="0" dirty="0" err="1"/>
            <a:t>vrtića</a:t>
          </a:r>
          <a:r>
            <a:rPr lang="en-US" baseline="0" dirty="0"/>
            <a:t>/</a:t>
          </a:r>
          <a:r>
            <a:rPr lang="en-US" baseline="0" dirty="0" err="1"/>
            <a:t>škole</a:t>
          </a:r>
          <a:endParaRPr lang="en-US" dirty="0" err="1"/>
        </a:p>
      </dgm:t>
    </dgm:pt>
    <dgm:pt modelId="{77D0CDE0-F832-4492-A044-94B79ECD70C1}" type="parTrans" cxnId="{5C2C2C7F-FA1D-40FE-AD32-BDA2C87C9707}">
      <dgm:prSet/>
      <dgm:spPr/>
      <dgm:t>
        <a:bodyPr/>
        <a:lstStyle/>
        <a:p>
          <a:endParaRPr lang="en-US"/>
        </a:p>
      </dgm:t>
    </dgm:pt>
    <dgm:pt modelId="{865C2822-E2AD-4D8D-BA8E-A07FCA9451C0}" type="sibTrans" cxnId="{5C2C2C7F-FA1D-40FE-AD32-BDA2C87C9707}">
      <dgm:prSet/>
      <dgm:spPr/>
      <dgm:t>
        <a:bodyPr/>
        <a:lstStyle/>
        <a:p>
          <a:endParaRPr lang="en-US"/>
        </a:p>
      </dgm:t>
    </dgm:pt>
    <dgm:pt modelId="{642443FF-3634-4F42-A61F-0C017F2949F8}">
      <dgm:prSet/>
      <dgm:spPr/>
      <dgm:t>
        <a:bodyPr/>
        <a:lstStyle/>
        <a:p>
          <a:r>
            <a:rPr lang="en-US" baseline="0" dirty="0" err="1"/>
            <a:t>povezanost</a:t>
          </a:r>
          <a:r>
            <a:rPr lang="en-US" baseline="0" dirty="0"/>
            <a:t> s </a:t>
          </a:r>
          <a:r>
            <a:rPr lang="en-US" baseline="0" dirty="0" err="1"/>
            <a:t>vršnjacima</a:t>
          </a:r>
          <a:endParaRPr lang="en-US" dirty="0"/>
        </a:p>
      </dgm:t>
    </dgm:pt>
    <dgm:pt modelId="{F829B13C-98C0-485A-BD04-EF8DD722EC58}" type="parTrans" cxnId="{EF60B66B-52D6-405D-B748-312AE4FCD7FD}">
      <dgm:prSet/>
      <dgm:spPr/>
      <dgm:t>
        <a:bodyPr/>
        <a:lstStyle/>
        <a:p>
          <a:endParaRPr lang="en-US"/>
        </a:p>
      </dgm:t>
    </dgm:pt>
    <dgm:pt modelId="{FEF0F479-167C-4A5E-87ED-181917721FC8}" type="sibTrans" cxnId="{EF60B66B-52D6-405D-B748-312AE4FCD7FD}">
      <dgm:prSet/>
      <dgm:spPr/>
      <dgm:t>
        <a:bodyPr/>
        <a:lstStyle/>
        <a:p>
          <a:endParaRPr lang="en-US"/>
        </a:p>
      </dgm:t>
    </dgm:pt>
    <dgm:pt modelId="{27F43C30-70EF-4F52-A8DF-42C69CDE4B53}">
      <dgm:prSet/>
      <dgm:spPr/>
      <dgm:t>
        <a:bodyPr/>
        <a:lstStyle/>
        <a:p>
          <a:r>
            <a:rPr lang="en-US" baseline="0" dirty="0" err="1"/>
            <a:t>prijateljstvo</a:t>
          </a:r>
          <a:r>
            <a:rPr lang="en-US" baseline="0" dirty="0"/>
            <a:t> </a:t>
          </a:r>
          <a:endParaRPr lang="en-US" dirty="0"/>
        </a:p>
      </dgm:t>
    </dgm:pt>
    <dgm:pt modelId="{409366CD-76C6-452D-9832-CB64F3DC4706}" type="parTrans" cxnId="{70A3C875-C044-4FDC-A25D-0A6D4D7002BA}">
      <dgm:prSet/>
      <dgm:spPr/>
      <dgm:t>
        <a:bodyPr/>
        <a:lstStyle/>
        <a:p>
          <a:endParaRPr lang="en-US"/>
        </a:p>
      </dgm:t>
    </dgm:pt>
    <dgm:pt modelId="{6695E1F6-361E-4C26-B577-DC2EC1C9359E}" type="sibTrans" cxnId="{70A3C875-C044-4FDC-A25D-0A6D4D7002BA}">
      <dgm:prSet/>
      <dgm:spPr/>
      <dgm:t>
        <a:bodyPr/>
        <a:lstStyle/>
        <a:p>
          <a:endParaRPr lang="en-US"/>
        </a:p>
      </dgm:t>
    </dgm:pt>
    <dgm:pt modelId="{2F97D1E2-A06C-43BE-AE8D-FAC40B72BF13}">
      <dgm:prSet/>
      <dgm:spPr/>
      <dgm:t>
        <a:bodyPr/>
        <a:lstStyle/>
        <a:p>
          <a:r>
            <a:rPr lang="en-US" baseline="0" dirty="0" err="1"/>
            <a:t>brižni</a:t>
          </a:r>
          <a:r>
            <a:rPr lang="en-US" baseline="0" dirty="0"/>
            <a:t> </a:t>
          </a:r>
          <a:r>
            <a:rPr lang="en-US" baseline="0" dirty="0" err="1"/>
            <a:t>odgojitelji</a:t>
          </a:r>
          <a:r>
            <a:rPr lang="en-US" baseline="0" dirty="0"/>
            <a:t>/</a:t>
          </a:r>
          <a:r>
            <a:rPr lang="en-US" baseline="0" dirty="0" err="1"/>
            <a:t>učitelji</a:t>
          </a:r>
          <a:r>
            <a:rPr lang="en-US" baseline="0" dirty="0"/>
            <a:t> </a:t>
          </a:r>
          <a:endParaRPr lang="en-US" dirty="0"/>
        </a:p>
      </dgm:t>
    </dgm:pt>
    <dgm:pt modelId="{4FCADFCA-B1C3-4796-B40B-C5072F55094F}" type="parTrans" cxnId="{F97786CB-BA3D-4B05-8ECE-6435471DCD72}">
      <dgm:prSet/>
      <dgm:spPr/>
      <dgm:t>
        <a:bodyPr/>
        <a:lstStyle/>
        <a:p>
          <a:endParaRPr lang="en-US"/>
        </a:p>
      </dgm:t>
    </dgm:pt>
    <dgm:pt modelId="{E7594F25-3C84-40B1-98C2-C7D03F019087}" type="sibTrans" cxnId="{F97786CB-BA3D-4B05-8ECE-6435471DCD72}">
      <dgm:prSet/>
      <dgm:spPr/>
      <dgm:t>
        <a:bodyPr/>
        <a:lstStyle/>
        <a:p>
          <a:endParaRPr lang="en-US"/>
        </a:p>
      </dgm:t>
    </dgm:pt>
    <dgm:pt modelId="{1A67DB9E-A207-4ABD-9697-149E51105E93}">
      <dgm:prSet/>
      <dgm:spPr/>
      <dgm:t>
        <a:bodyPr/>
        <a:lstStyle/>
        <a:p>
          <a:r>
            <a:rPr lang="en-US" baseline="0" dirty="0" err="1"/>
            <a:t>podržavajuća</a:t>
          </a:r>
          <a:r>
            <a:rPr lang="en-US" baseline="0" dirty="0"/>
            <a:t> </a:t>
          </a:r>
          <a:r>
            <a:rPr lang="en-US" baseline="0" dirty="0" err="1"/>
            <a:t>šira</a:t>
          </a:r>
          <a:r>
            <a:rPr lang="en-US" baseline="0" dirty="0"/>
            <a:t> </a:t>
          </a:r>
          <a:r>
            <a:rPr lang="en-US" baseline="0" dirty="0" err="1"/>
            <a:t>zajednica</a:t>
          </a:r>
          <a:endParaRPr lang="en-US" dirty="0"/>
        </a:p>
      </dgm:t>
    </dgm:pt>
    <dgm:pt modelId="{68C75A16-1080-4BCB-8301-59AB9B197A19}" type="parTrans" cxnId="{D09A2BEA-D0B0-4BC0-89EB-664049736BD7}">
      <dgm:prSet/>
      <dgm:spPr/>
      <dgm:t>
        <a:bodyPr/>
        <a:lstStyle/>
        <a:p>
          <a:endParaRPr lang="en-US"/>
        </a:p>
      </dgm:t>
    </dgm:pt>
    <dgm:pt modelId="{D73BE141-9F66-4FFA-B5DF-D66F471FA519}" type="sibTrans" cxnId="{D09A2BEA-D0B0-4BC0-89EB-664049736BD7}">
      <dgm:prSet/>
      <dgm:spPr/>
      <dgm:t>
        <a:bodyPr/>
        <a:lstStyle/>
        <a:p>
          <a:endParaRPr lang="en-US"/>
        </a:p>
      </dgm:t>
    </dgm:pt>
    <dgm:pt modelId="{3250E19A-8FF9-432D-9BD1-6AF1A8057930}" type="pres">
      <dgm:prSet presAssocID="{A0DA72E0-E9EA-45A5-98A9-D00D37F1A2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12B0EE5-D768-4B26-B78B-AE9F54D4FD6A}" type="pres">
      <dgm:prSet presAssocID="{B953BDAE-F0EF-414B-BBC6-32914CDC55F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319CEB2-863B-4053-A810-248803478027}" type="pres">
      <dgm:prSet presAssocID="{865C2822-E2AD-4D8D-BA8E-A07FCA9451C0}" presName="spacer" presStyleCnt="0"/>
      <dgm:spPr/>
    </dgm:pt>
    <dgm:pt modelId="{94745C49-927F-4128-865D-1116AC5D8F7A}" type="pres">
      <dgm:prSet presAssocID="{642443FF-3634-4F42-A61F-0C017F2949F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9792DD9-3CE4-43F6-82F3-36D4ECD260DB}" type="pres">
      <dgm:prSet presAssocID="{FEF0F479-167C-4A5E-87ED-181917721FC8}" presName="spacer" presStyleCnt="0"/>
      <dgm:spPr/>
    </dgm:pt>
    <dgm:pt modelId="{171F8468-4406-46AA-AA6B-BFD2B43C2EAC}" type="pres">
      <dgm:prSet presAssocID="{27F43C30-70EF-4F52-A8DF-42C69CDE4B5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46CD5B8-4187-4DFC-B5FD-C76885EEAE56}" type="pres">
      <dgm:prSet presAssocID="{6695E1F6-361E-4C26-B577-DC2EC1C9359E}" presName="spacer" presStyleCnt="0"/>
      <dgm:spPr/>
    </dgm:pt>
    <dgm:pt modelId="{EDAA2252-DEF2-451E-8032-5D06A60BF10C}" type="pres">
      <dgm:prSet presAssocID="{2F97D1E2-A06C-43BE-AE8D-FAC40B72BF1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32F206-CA57-4B7C-9F7A-88347E3FB300}" type="pres">
      <dgm:prSet presAssocID="{E7594F25-3C84-40B1-98C2-C7D03F019087}" presName="spacer" presStyleCnt="0"/>
      <dgm:spPr/>
    </dgm:pt>
    <dgm:pt modelId="{99DF9CE4-64CE-45A5-8A75-D5BFB3020665}" type="pres">
      <dgm:prSet presAssocID="{1A67DB9E-A207-4ABD-9697-149E51105E9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09A2BEA-D0B0-4BC0-89EB-664049736BD7}" srcId="{A0DA72E0-E9EA-45A5-98A9-D00D37F1A298}" destId="{1A67DB9E-A207-4ABD-9697-149E51105E93}" srcOrd="4" destOrd="0" parTransId="{68C75A16-1080-4BCB-8301-59AB9B197A19}" sibTransId="{D73BE141-9F66-4FFA-B5DF-D66F471FA519}"/>
    <dgm:cxn modelId="{F3273333-C1EC-4258-A5A5-DAD078B92203}" type="presOf" srcId="{B953BDAE-F0EF-414B-BBC6-32914CDC55F5}" destId="{F12B0EE5-D768-4B26-B78B-AE9F54D4FD6A}" srcOrd="0" destOrd="0" presId="urn:microsoft.com/office/officeart/2005/8/layout/vList2"/>
    <dgm:cxn modelId="{F97786CB-BA3D-4B05-8ECE-6435471DCD72}" srcId="{A0DA72E0-E9EA-45A5-98A9-D00D37F1A298}" destId="{2F97D1E2-A06C-43BE-AE8D-FAC40B72BF13}" srcOrd="3" destOrd="0" parTransId="{4FCADFCA-B1C3-4796-B40B-C5072F55094F}" sibTransId="{E7594F25-3C84-40B1-98C2-C7D03F019087}"/>
    <dgm:cxn modelId="{024888BA-77DF-4819-9AE0-7201606D07B5}" type="presOf" srcId="{2F97D1E2-A06C-43BE-AE8D-FAC40B72BF13}" destId="{EDAA2252-DEF2-451E-8032-5D06A60BF10C}" srcOrd="0" destOrd="0" presId="urn:microsoft.com/office/officeart/2005/8/layout/vList2"/>
    <dgm:cxn modelId="{CE19DE1F-87CE-4780-B962-1A71165FD6DD}" type="presOf" srcId="{A0DA72E0-E9EA-45A5-98A9-D00D37F1A298}" destId="{3250E19A-8FF9-432D-9BD1-6AF1A8057930}" srcOrd="0" destOrd="0" presId="urn:microsoft.com/office/officeart/2005/8/layout/vList2"/>
    <dgm:cxn modelId="{EF60B66B-52D6-405D-B748-312AE4FCD7FD}" srcId="{A0DA72E0-E9EA-45A5-98A9-D00D37F1A298}" destId="{642443FF-3634-4F42-A61F-0C017F2949F8}" srcOrd="1" destOrd="0" parTransId="{F829B13C-98C0-485A-BD04-EF8DD722EC58}" sibTransId="{FEF0F479-167C-4A5E-87ED-181917721FC8}"/>
    <dgm:cxn modelId="{ECF8B7AC-7B61-4960-9D88-8787B4DC3E7E}" type="presOf" srcId="{1A67DB9E-A207-4ABD-9697-149E51105E93}" destId="{99DF9CE4-64CE-45A5-8A75-D5BFB3020665}" srcOrd="0" destOrd="0" presId="urn:microsoft.com/office/officeart/2005/8/layout/vList2"/>
    <dgm:cxn modelId="{70A3C875-C044-4FDC-A25D-0A6D4D7002BA}" srcId="{A0DA72E0-E9EA-45A5-98A9-D00D37F1A298}" destId="{27F43C30-70EF-4F52-A8DF-42C69CDE4B53}" srcOrd="2" destOrd="0" parTransId="{409366CD-76C6-452D-9832-CB64F3DC4706}" sibTransId="{6695E1F6-361E-4C26-B577-DC2EC1C9359E}"/>
    <dgm:cxn modelId="{E4292A0D-0EDF-4073-95F6-319EBB2144B8}" type="presOf" srcId="{27F43C30-70EF-4F52-A8DF-42C69CDE4B53}" destId="{171F8468-4406-46AA-AA6B-BFD2B43C2EAC}" srcOrd="0" destOrd="0" presId="urn:microsoft.com/office/officeart/2005/8/layout/vList2"/>
    <dgm:cxn modelId="{89AF8BC0-B757-4A91-A3A0-D1A9054C9DB3}" type="presOf" srcId="{642443FF-3634-4F42-A61F-0C017F2949F8}" destId="{94745C49-927F-4128-865D-1116AC5D8F7A}" srcOrd="0" destOrd="0" presId="urn:microsoft.com/office/officeart/2005/8/layout/vList2"/>
    <dgm:cxn modelId="{5C2C2C7F-FA1D-40FE-AD32-BDA2C87C9707}" srcId="{A0DA72E0-E9EA-45A5-98A9-D00D37F1A298}" destId="{B953BDAE-F0EF-414B-BBC6-32914CDC55F5}" srcOrd="0" destOrd="0" parTransId="{77D0CDE0-F832-4492-A044-94B79ECD70C1}" sibTransId="{865C2822-E2AD-4D8D-BA8E-A07FCA9451C0}"/>
    <dgm:cxn modelId="{1FFA740B-2BF7-4ECD-A013-049CECAA6125}" type="presParOf" srcId="{3250E19A-8FF9-432D-9BD1-6AF1A8057930}" destId="{F12B0EE5-D768-4B26-B78B-AE9F54D4FD6A}" srcOrd="0" destOrd="0" presId="urn:microsoft.com/office/officeart/2005/8/layout/vList2"/>
    <dgm:cxn modelId="{475C2958-EBCA-4B0D-90EA-C4D4E5909FA5}" type="presParOf" srcId="{3250E19A-8FF9-432D-9BD1-6AF1A8057930}" destId="{E319CEB2-863B-4053-A810-248803478027}" srcOrd="1" destOrd="0" presId="urn:microsoft.com/office/officeart/2005/8/layout/vList2"/>
    <dgm:cxn modelId="{668E4083-17E7-4461-8881-77748D935237}" type="presParOf" srcId="{3250E19A-8FF9-432D-9BD1-6AF1A8057930}" destId="{94745C49-927F-4128-865D-1116AC5D8F7A}" srcOrd="2" destOrd="0" presId="urn:microsoft.com/office/officeart/2005/8/layout/vList2"/>
    <dgm:cxn modelId="{E8BAB73A-C43C-449D-8E8D-92EEF4EFAB56}" type="presParOf" srcId="{3250E19A-8FF9-432D-9BD1-6AF1A8057930}" destId="{F9792DD9-3CE4-43F6-82F3-36D4ECD260DB}" srcOrd="3" destOrd="0" presId="urn:microsoft.com/office/officeart/2005/8/layout/vList2"/>
    <dgm:cxn modelId="{95385479-DAFE-46CD-9C9C-139F3D0D5CB0}" type="presParOf" srcId="{3250E19A-8FF9-432D-9BD1-6AF1A8057930}" destId="{171F8468-4406-46AA-AA6B-BFD2B43C2EAC}" srcOrd="4" destOrd="0" presId="urn:microsoft.com/office/officeart/2005/8/layout/vList2"/>
    <dgm:cxn modelId="{E45928A2-91BF-4815-BCF1-33965D0A8FF9}" type="presParOf" srcId="{3250E19A-8FF9-432D-9BD1-6AF1A8057930}" destId="{D46CD5B8-4187-4DFC-B5FD-C76885EEAE56}" srcOrd="5" destOrd="0" presId="urn:microsoft.com/office/officeart/2005/8/layout/vList2"/>
    <dgm:cxn modelId="{96531211-7258-42FE-B55E-B7DDF1CAEA1C}" type="presParOf" srcId="{3250E19A-8FF9-432D-9BD1-6AF1A8057930}" destId="{EDAA2252-DEF2-451E-8032-5D06A60BF10C}" srcOrd="6" destOrd="0" presId="urn:microsoft.com/office/officeart/2005/8/layout/vList2"/>
    <dgm:cxn modelId="{AD1C52CE-8BDE-45CB-A8A0-C271D9619697}" type="presParOf" srcId="{3250E19A-8FF9-432D-9BD1-6AF1A8057930}" destId="{CE32F206-CA57-4B7C-9F7A-88347E3FB300}" srcOrd="7" destOrd="0" presId="urn:microsoft.com/office/officeart/2005/8/layout/vList2"/>
    <dgm:cxn modelId="{FF969B29-8F5D-403F-80EE-487211EEDB55}" type="presParOf" srcId="{3250E19A-8FF9-432D-9BD1-6AF1A8057930}" destId="{99DF9CE4-64CE-45A5-8A75-D5BFB302066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41792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792180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91368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41792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792180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913680" y="618480"/>
            <a:ext cx="10364040" cy="7398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41792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7921800" y="236700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91368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441792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7921800" y="4155480"/>
            <a:ext cx="333684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913680" y="618480"/>
            <a:ext cx="10364040" cy="7398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342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24040" y="415548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24040" y="2367000"/>
            <a:ext cx="505728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913680" y="4155480"/>
            <a:ext cx="10363320" cy="163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/>
          <p:nvPr/>
        </p:nvPicPr>
        <p:blipFill>
          <a:blip r:embed="rId14">
            <a:alphaModFix amt="8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8" name="Picture 6"/>
          <p:cNvPicPr/>
          <p:nvPr/>
        </p:nvPicPr>
        <p:blipFill>
          <a:blip r:embed="rId15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b="0" strike="noStrike" cap="all" spc="-1">
                <a:solidFill>
                  <a:srgbClr val="000000"/>
                </a:solidFill>
                <a:latin typeface="Tw Cen MT"/>
              </a:rPr>
              <a:t>Uredite stil naslova matrice</a:t>
            </a:r>
            <a:endParaRPr lang="en-US" sz="48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5E4F9C8-B97B-46E4-9933-CADDBAA60857}" type="datetime">
              <a:rPr lang="hr-HR" sz="1000" b="0" strike="noStrike" spc="-1">
                <a:solidFill>
                  <a:srgbClr val="000000"/>
                </a:solidFill>
                <a:latin typeface="Tw Cen MT"/>
              </a:rPr>
              <a:t>15.3.2021.</a:t>
            </a:fld>
            <a:endParaRPr lang="hr-HR" sz="1000" b="0" strike="noStrike" spc="-1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763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94A3F59-3FC6-48CE-A1AD-C1E6517604C4}" type="slidenum">
              <a:rPr lang="hr-HR" sz="1000" b="0" strike="noStrike" spc="-1">
                <a:solidFill>
                  <a:srgbClr val="000000"/>
                </a:solidFill>
                <a:latin typeface="Tw Cen MT"/>
              </a:rPr>
              <a:t>‹#›</a:t>
            </a:fld>
            <a:endParaRPr lang="hr-HR" sz="1000" b="0" strike="noStrike" spc="-1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cap="all" spc="-1">
                <a:solidFill>
                  <a:srgbClr val="000000"/>
                </a:solidFill>
                <a:latin typeface="Tw Cen MT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cap="all" spc="-1">
                <a:solidFill>
                  <a:srgbClr val="000000"/>
                </a:solidFill>
                <a:latin typeface="Tw Cen MT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cap="all" spc="-1">
                <a:solidFill>
                  <a:srgbClr val="000000"/>
                </a:solidFill>
                <a:latin typeface="Tw Cen MT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cap="all" spc="-1">
                <a:solidFill>
                  <a:srgbClr val="000000"/>
                </a:solidFill>
                <a:latin typeface="Tw Cen MT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cap="all" spc="-1">
                <a:solidFill>
                  <a:srgbClr val="000000"/>
                </a:solidFill>
                <a:latin typeface="Tw Cen MT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cap="all" spc="-1">
                <a:solidFill>
                  <a:srgbClr val="000000"/>
                </a:solidFill>
                <a:latin typeface="Tw Cen MT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cap="all" spc="-1">
                <a:solidFill>
                  <a:srgbClr val="000000"/>
                </a:solidFill>
                <a:latin typeface="Tw Cen MT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/>
          <p:nvPr/>
        </p:nvPicPr>
        <p:blipFill>
          <a:blip r:embed="rId14">
            <a:alphaModFix amt="8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44" name="Picture 2"/>
          <p:cNvPicPr/>
          <p:nvPr/>
        </p:nvPicPr>
        <p:blipFill>
          <a:blip r:embed="rId15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b="0" strike="noStrike" cap="all" spc="-1">
                <a:solidFill>
                  <a:srgbClr val="000000"/>
                </a:solidFill>
                <a:latin typeface="Tw Cen MT"/>
              </a:rPr>
              <a:t>Uredite stil naslova matrice</a:t>
            </a:r>
            <a:endParaRPr lang="en-US" sz="36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cap="all" spc="-1">
                <a:solidFill>
                  <a:srgbClr val="000000"/>
                </a:solidFill>
                <a:latin typeface="Tw Cen MT"/>
              </a:rPr>
              <a:t>Uredite stilove teksta matrice</a:t>
            </a:r>
          </a:p>
          <a:p>
            <a:pPr marL="685800" lvl="1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cap="all" spc="-1">
                <a:solidFill>
                  <a:srgbClr val="000000"/>
                </a:solidFill>
                <a:latin typeface="Tw Cen MT"/>
              </a:rPr>
              <a:t>Druga razina</a:t>
            </a:r>
          </a:p>
          <a:p>
            <a:pPr marL="1143000" lvl="2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cap="all" spc="-1">
                <a:solidFill>
                  <a:srgbClr val="000000"/>
                </a:solidFill>
                <a:latin typeface="Tw Cen MT"/>
              </a:rPr>
              <a:t>Treća razina</a:t>
            </a:r>
          </a:p>
          <a:p>
            <a:pPr marL="1600200" lvl="3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cap="all" spc="-1">
                <a:solidFill>
                  <a:srgbClr val="000000"/>
                </a:solidFill>
                <a:latin typeface="Tw Cen MT"/>
              </a:rPr>
              <a:t>Četvrta razina</a:t>
            </a:r>
          </a:p>
          <a:p>
            <a:pPr marL="2057400" lvl="4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cap="all" spc="-1">
                <a:solidFill>
                  <a:srgbClr val="000000"/>
                </a:solidFill>
                <a:latin typeface="Tw Cen MT"/>
              </a:rPr>
              <a:t>Peta razina</a:t>
            </a:r>
          </a:p>
        </p:txBody>
      </p:sp>
      <p:sp>
        <p:nvSpPr>
          <p:cNvPr id="47" name="PlaceHolder 3"/>
          <p:cNvSpPr>
            <a:spLocks noGrp="1"/>
          </p:cNvSpPr>
          <p:nvPr>
            <p:ph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4380867-061D-4D47-903B-7D1B42938933}" type="datetime">
              <a:rPr lang="hr-HR" sz="1000" b="0" strike="noStrike" spc="-1">
                <a:solidFill>
                  <a:srgbClr val="000000"/>
                </a:solidFill>
                <a:latin typeface="Tw Cen MT"/>
              </a:rPr>
              <a:t>15.3.2021.</a:t>
            </a:fld>
            <a:endParaRPr lang="hr-HR" sz="1000" b="0" strike="noStrike" spc="-1"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763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F689BE7-3B7A-4B33-940B-8A2E9B6744A6}" type="slidenum">
              <a:rPr lang="hr-HR" sz="1000" b="0" strike="noStrike" spc="-1">
                <a:solidFill>
                  <a:srgbClr val="000000"/>
                </a:solidFill>
                <a:latin typeface="Tw Cen MT"/>
              </a:rPr>
              <a:t>‹#›</a:t>
            </a:fld>
            <a:endParaRPr lang="hr-HR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zo.gov.hr/UserDocsImages/dokumenti/Obrazovanje/NacionalniKurikulum/PrezentacijeWebinara/Prezentacije-1-2020/Prezentacije-21-do-28-1-2020/21_1_9h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s://www.rivrtici.hr/sites/default/files/datoteke/psiholoska_otpornost_kod_djece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gradFill rotWithShape="0">
            <a:gsLst>
              <a:gs pos="0">
                <a:srgbClr val="E9C8EE"/>
              </a:gs>
              <a:gs pos="100000">
                <a:srgbClr val="88AEDB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7" name="Picture 2"/>
          <p:cNvPicPr/>
          <p:nvPr/>
        </p:nvPicPr>
        <p:blipFill>
          <a:blip r:embed="rId2"/>
          <a:stretch/>
        </p:blipFill>
        <p:spPr>
          <a:xfrm>
            <a:off x="0" y="13068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88" name="Picture 5"/>
          <p:cNvPicPr/>
          <p:nvPr/>
        </p:nvPicPr>
        <p:blipFill>
          <a:blip r:embed="rId3"/>
          <a:srcRect b="1512"/>
          <a:stretch/>
        </p:blipFill>
        <p:spPr>
          <a:xfrm>
            <a:off x="9000" y="0"/>
            <a:ext cx="6962040" cy="6857640"/>
          </a:xfrm>
          <a:prstGeom prst="rect">
            <a:avLst/>
          </a:prstGeom>
          <a:ln>
            <a:noFill/>
          </a:ln>
        </p:spPr>
      </p:pic>
      <p:sp>
        <p:nvSpPr>
          <p:cNvPr id="89" name="Line 2"/>
          <p:cNvSpPr/>
          <p:nvPr/>
        </p:nvSpPr>
        <p:spPr>
          <a:xfrm>
            <a:off x="6971400" y="0"/>
            <a:ext cx="0" cy="6858000"/>
          </a:xfrm>
          <a:prstGeom prst="line">
            <a:avLst/>
          </a:prstGeom>
          <a:ln w="82440">
            <a:solidFill>
              <a:srgbClr val="D9D9D9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0" name="Picture 15"/>
          <p:cNvPicPr/>
          <p:nvPr/>
        </p:nvPicPr>
        <p:blipFill>
          <a:blip r:embed="rId4"/>
          <a:stretch/>
        </p:blipFill>
        <p:spPr>
          <a:xfrm>
            <a:off x="900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91" name="TextShape 3"/>
          <p:cNvSpPr txBox="1"/>
          <p:nvPr/>
        </p:nvSpPr>
        <p:spPr>
          <a:xfrm>
            <a:off x="7570440" y="1359000"/>
            <a:ext cx="3960500" cy="27302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89000"/>
          </a:bodyPr>
          <a:lstStyle/>
          <a:p>
            <a:pPr algn="ctr">
              <a:lnSpc>
                <a:spcPct val="90000"/>
              </a:lnSpc>
            </a:pPr>
            <a:r>
              <a:rPr lang="en-US" sz="4800" b="0" strike="noStrike" cap="all" spc="-1" dirty="0">
                <a:solidFill>
                  <a:srgbClr val="000000"/>
                </a:solidFill>
                <a:latin typeface="Georgia" panose="02040502050405020303" pitchFamily="18" charset="0"/>
              </a:rPr>
              <a:t>KAKO JAČATI PSIHOLOŠKU OTPORNOST KOD DJECE</a:t>
            </a:r>
            <a:endParaRPr lang="en-US" sz="4800" b="0" strike="noStrike" spc="-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7279574" y="4290300"/>
            <a:ext cx="4251366" cy="7887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algn="ctr">
              <a:lnSpc>
                <a:spcPct val="110000"/>
              </a:lnSpc>
              <a:spcBef>
                <a:spcPts val="1001"/>
              </a:spcBef>
            </a:pPr>
            <a:endParaRPr lang="hr-HR" sz="2000" spc="-1" dirty="0" smtClean="0">
              <a:solidFill>
                <a:srgbClr val="808080"/>
              </a:solidFill>
              <a:latin typeface="Tw Cen MT"/>
            </a:endParaRPr>
          </a:p>
          <a:p>
            <a:pPr algn="ctr">
              <a:lnSpc>
                <a:spcPct val="110000"/>
              </a:lnSpc>
              <a:spcBef>
                <a:spcPts val="1001"/>
              </a:spcBef>
            </a:pPr>
            <a:r>
              <a:rPr lang="hr-HR" sz="2000" spc="-1" dirty="0" smtClean="0">
                <a:solidFill>
                  <a:srgbClr val="808080"/>
                </a:solidFill>
                <a:latin typeface="Tw Cen MT"/>
              </a:rPr>
              <a:t>J</a:t>
            </a:r>
            <a:r>
              <a:rPr lang="hr-HR" sz="2000" b="0" strike="noStrike" spc="-1" dirty="0" smtClean="0">
                <a:solidFill>
                  <a:srgbClr val="808080"/>
                </a:solidFill>
                <a:latin typeface="Tw Cen MT"/>
              </a:rPr>
              <a:t>elena </a:t>
            </a:r>
            <a:r>
              <a:rPr lang="hr-HR" sz="2000" spc="-1" dirty="0" err="1">
                <a:solidFill>
                  <a:srgbClr val="808080"/>
                </a:solidFill>
                <a:latin typeface="Tw Cen MT"/>
              </a:rPr>
              <a:t>S</a:t>
            </a:r>
            <a:r>
              <a:rPr lang="hr-HR" sz="2000" b="0" strike="noStrike" spc="-1" dirty="0" err="1" smtClean="0">
                <a:solidFill>
                  <a:srgbClr val="808080"/>
                </a:solidFill>
                <a:latin typeface="Tw Cen MT"/>
              </a:rPr>
              <a:t>ušec</a:t>
            </a:r>
            <a:r>
              <a:rPr lang="hr-HR" sz="2000" b="0" strike="noStrike" spc="-1" dirty="0" smtClean="0">
                <a:solidFill>
                  <a:srgbClr val="808080"/>
                </a:solidFill>
                <a:latin typeface="Tw Cen MT"/>
              </a:rPr>
              <a:t>, pedagoginja</a:t>
            </a:r>
            <a:r>
              <a:rPr lang="hr-HR" sz="2000" b="0" strike="noStrike" cap="all" spc="-1" dirty="0">
                <a:solidFill>
                  <a:srgbClr val="808080"/>
                </a:solidFill>
                <a:latin typeface="Tw Cen MT"/>
              </a:rPr>
              <a:t>          </a:t>
            </a:r>
            <a:endParaRPr lang="hr-HR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gradFill rotWithShape="0">
            <a:gsLst>
              <a:gs pos="0">
                <a:srgbClr val="E9C8EE"/>
              </a:gs>
              <a:gs pos="100000">
                <a:srgbClr val="88AEDB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2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33" name="CustomShape 2"/>
          <p:cNvSpPr/>
          <p:nvPr/>
        </p:nvSpPr>
        <p:spPr>
          <a:xfrm>
            <a:off x="1196640" y="321120"/>
            <a:ext cx="9644040" cy="6411960"/>
          </a:xfrm>
          <a:prstGeom prst="roundRect">
            <a:avLst>
              <a:gd name="adj" fmla="val 2981"/>
            </a:avLst>
          </a:prstGeom>
          <a:blipFill rotWithShape="0">
            <a:blip r:embed="rId3"/>
            <a:stretch>
              <a:fillRect/>
            </a:stretch>
          </a:blipFill>
          <a:ln w="82440">
            <a:solidFill>
              <a:srgbClr val="EAEAEA"/>
            </a:solidFill>
            <a:miter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4" name="Picture 14"/>
          <p:cNvPicPr/>
          <p:nvPr/>
        </p:nvPicPr>
        <p:blipFill>
          <a:blip r:embed="rId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35" name="TextShape 3"/>
          <p:cNvSpPr txBox="1"/>
          <p:nvPr/>
        </p:nvSpPr>
        <p:spPr>
          <a:xfrm>
            <a:off x="8196480" y="2367000"/>
            <a:ext cx="3351600" cy="3880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36" name="TextShape 4"/>
          <p:cNvSpPr txBox="1"/>
          <p:nvPr/>
        </p:nvSpPr>
        <p:spPr>
          <a:xfrm>
            <a:off x="8196480" y="640800"/>
            <a:ext cx="3351600" cy="15735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913680" y="618480"/>
            <a:ext cx="10364040" cy="15958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b="0" strike="noStrike" cap="all" spc="-1">
                <a:solidFill>
                  <a:srgbClr val="000000"/>
                </a:solidFill>
                <a:latin typeface="Tw Cen MT"/>
                <a:ea typeface="Tw Cen MT"/>
              </a:rPr>
              <a:t>Individualni zaštitni čimbenici kod djece predškolske i školske dobi</a:t>
            </a:r>
            <a:endParaRPr lang="en-US" sz="36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1640880" y="2505600"/>
            <a:ext cx="2039760" cy="2934720"/>
          </a:xfrm>
          <a:prstGeom prst="roundRect">
            <a:avLst>
              <a:gd name="adj" fmla="val 5301"/>
            </a:avLst>
          </a:prstGeom>
          <a:blipFill rotWithShape="0">
            <a:blip r:embed="rId2"/>
            <a:stretch>
              <a:fillRect/>
            </a:stretch>
          </a:blipFill>
          <a:ln w="82440">
            <a:solidFill>
              <a:srgbClr val="EAEAEA"/>
            </a:solidFill>
            <a:miter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810168687"/>
              </p:ext>
            </p:extLst>
          </p:nvPr>
        </p:nvGraphicFramePr>
        <p:xfrm>
          <a:off x="4837680" y="2367000"/>
          <a:ext cx="6439320" cy="342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913680" y="618480"/>
            <a:ext cx="10364040" cy="15958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b="0" strike="noStrike" cap="all" spc="-1">
                <a:solidFill>
                  <a:srgbClr val="000000"/>
                </a:solidFill>
                <a:latin typeface="Tw Cen MT"/>
                <a:ea typeface="Tw Cen MT"/>
              </a:rPr>
              <a:t>Obiteljski zaštitni čimbenici kod djece predškolske i školske dobi</a:t>
            </a:r>
            <a:endParaRPr lang="en-US" sz="36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1202400" y="2505600"/>
            <a:ext cx="2916720" cy="2934720"/>
          </a:xfrm>
          <a:prstGeom prst="roundRect">
            <a:avLst>
              <a:gd name="adj" fmla="val 5301"/>
            </a:avLst>
          </a:prstGeom>
          <a:blipFill rotWithShape="0">
            <a:blip r:embed="rId2"/>
            <a:stretch>
              <a:fillRect/>
            </a:stretch>
          </a:blipFill>
          <a:ln w="82440">
            <a:solidFill>
              <a:srgbClr val="EAEAEA"/>
            </a:solidFill>
            <a:miter/>
          </a:ln>
          <a:effectLst>
            <a:outerShdw blurRad="50800" dist="25560" dir="5400000" rotWithShape="0">
              <a:srgbClr val="000000">
                <a:alpha val="28000"/>
              </a:srgb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</p:sp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3635321996"/>
              </p:ext>
            </p:extLst>
          </p:nvPr>
        </p:nvGraphicFramePr>
        <p:xfrm>
          <a:off x="4837680" y="2367000"/>
          <a:ext cx="6439320" cy="342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gradFill rotWithShape="0">
            <a:gsLst>
              <a:gs pos="0">
                <a:srgbClr val="E9C8EE"/>
              </a:gs>
              <a:gs pos="100000">
                <a:srgbClr val="88AEDB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2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43" name="CustomShape 2"/>
          <p:cNvSpPr/>
          <p:nvPr/>
        </p:nvSpPr>
        <p:spPr>
          <a:xfrm>
            <a:off x="7282080" y="887040"/>
            <a:ext cx="4104000" cy="4939920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440">
            <a:solidFill>
              <a:srgbClr val="EAEAEA"/>
            </a:solidFill>
            <a:miter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4" name="Picture 57"/>
          <p:cNvPicPr/>
          <p:nvPr/>
        </p:nvPicPr>
        <p:blipFill>
          <a:blip r:embed="rId3"/>
          <a:srcRect b="8392"/>
          <a:stretch/>
        </p:blipFill>
        <p:spPr>
          <a:xfrm>
            <a:off x="7756560" y="1350000"/>
            <a:ext cx="3155040" cy="4014360"/>
          </a:xfrm>
          <a:prstGeom prst="rect">
            <a:avLst/>
          </a:prstGeom>
          <a:ln>
            <a:noFill/>
          </a:ln>
        </p:spPr>
      </p:pic>
      <p:pic>
        <p:nvPicPr>
          <p:cNvPr id="145" name="Picture 67"/>
          <p:cNvPicPr/>
          <p:nvPr/>
        </p:nvPicPr>
        <p:blipFill>
          <a:blip r:embed="rId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46" name="TextShape 3"/>
          <p:cNvSpPr txBox="1"/>
          <p:nvPr/>
        </p:nvSpPr>
        <p:spPr>
          <a:xfrm>
            <a:off x="913680" y="618480"/>
            <a:ext cx="5909760" cy="15958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5500"/>
          </a:bodyPr>
          <a:lstStyle/>
          <a:p>
            <a:pPr algn="ctr">
              <a:lnSpc>
                <a:spcPct val="90000"/>
              </a:lnSpc>
            </a:pPr>
            <a:r>
              <a:rPr lang="en-US" sz="3300" b="0" strike="noStrike" cap="all" spc="-1">
                <a:solidFill>
                  <a:srgbClr val="000000"/>
                </a:solidFill>
                <a:latin typeface="Tw Cen MT"/>
                <a:ea typeface="Tw Cen MT"/>
              </a:rPr>
              <a:t>Okolinski zaštitni čimbenici kod djece predškolske i školske dobi</a:t>
            </a:r>
            <a:endParaRPr lang="en-US" sz="3300" b="0" strike="noStrike" spc="-1">
              <a:solidFill>
                <a:srgbClr val="000000"/>
              </a:solidFill>
              <a:latin typeface="Tw Cen MT"/>
            </a:endParaRPr>
          </a:p>
        </p:txBody>
      </p:sp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4223829691"/>
              </p:ext>
            </p:extLst>
          </p:nvPr>
        </p:nvGraphicFramePr>
        <p:xfrm>
          <a:off x="913680" y="2367000"/>
          <a:ext cx="5909760" cy="342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06975" y="422013"/>
            <a:ext cx="10364040" cy="1218795"/>
          </a:xfrm>
        </p:spPr>
        <p:txBody>
          <a:bodyPr/>
          <a:lstStyle/>
          <a:p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KAKO VI MOŽETE POMOĆI SVOM</a:t>
            </a:r>
            <a:b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                  DJETETU?</a:t>
            </a:r>
            <a:endParaRPr lang="hr-H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/>
          </p:nvPr>
        </p:nvSpPr>
        <p:spPr>
          <a:xfrm>
            <a:off x="913680" y="2300978"/>
            <a:ext cx="10363320" cy="3988784"/>
          </a:xfrm>
        </p:spPr>
        <p:txBody>
          <a:bodyPr/>
          <a:lstStyle/>
          <a:p>
            <a:pPr marL="0" indent="0">
              <a:buNone/>
            </a:pPr>
            <a:r>
              <a:rPr lang="hr-HR" sz="2400" b="1" dirty="0" smtClean="0">
                <a:solidFill>
                  <a:schemeClr val="accent6">
                    <a:lumMod val="50000"/>
                  </a:schemeClr>
                </a:solidFill>
              </a:rPr>
              <a:t>RAZVIJAJTE EMOCIONALNU POVEZANOST S VAŠIM DJETETOM</a:t>
            </a:r>
            <a:r>
              <a:rPr lang="hr-HR" sz="2400" b="1" dirty="0" smtClean="0">
                <a:solidFill>
                  <a:schemeClr val="accent6">
                    <a:lumMod val="50000"/>
                  </a:schemeClr>
                </a:solidFill>
              </a:rPr>
              <a:t>!</a:t>
            </a:r>
          </a:p>
          <a:p>
            <a:pPr marL="0" indent="0">
              <a:buNone/>
            </a:pPr>
            <a:endParaRPr lang="hr-HR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hr-HR" sz="2400" dirty="0" smtClean="0"/>
              <a:t>provodite vrijeme s djecom, razgovarajte </a:t>
            </a:r>
            <a:r>
              <a:rPr lang="hr-HR" sz="2400" dirty="0"/>
              <a:t>o</a:t>
            </a:r>
            <a:r>
              <a:rPr lang="hr-HR" sz="2400" dirty="0" smtClean="0"/>
              <a:t> svojim i djetetovim </a:t>
            </a:r>
          </a:p>
          <a:p>
            <a:pPr marL="0" indent="0">
              <a:buNone/>
            </a:pPr>
            <a:r>
              <a:rPr lang="hr-HR" sz="2400" dirty="0" smtClean="0"/>
              <a:t>  emocijama, interesima, događajima u proteklom danu…</a:t>
            </a:r>
          </a:p>
          <a:p>
            <a:pPr marL="0" indent="0">
              <a:buNone/>
            </a:pPr>
            <a:r>
              <a:rPr lang="hr-HR" sz="2400" b="1" dirty="0" smtClean="0"/>
              <a:t>- bitno je ostvariti topao, prihvaćajući odnos s djetetom, ali i </a:t>
            </a:r>
          </a:p>
          <a:p>
            <a:pPr marL="0" indent="0">
              <a:buNone/>
            </a:pPr>
            <a:r>
              <a:rPr lang="hr-HR" sz="2400" b="1" dirty="0"/>
              <a:t> </a:t>
            </a:r>
            <a:r>
              <a:rPr lang="hr-HR" sz="2400" b="1" dirty="0" smtClean="0"/>
              <a:t> </a:t>
            </a:r>
            <a:r>
              <a:rPr lang="hr-HR" sz="2400" b="1" dirty="0" smtClean="0"/>
              <a:t>znati </a:t>
            </a:r>
            <a:r>
              <a:rPr lang="hr-HR" sz="2400" b="1" dirty="0" smtClean="0"/>
              <a:t>postaviti granice i očekivanja</a:t>
            </a:r>
          </a:p>
          <a:p>
            <a:pPr>
              <a:buFontTx/>
              <a:buChar char="-"/>
            </a:pPr>
            <a:r>
              <a:rPr lang="hr-HR" sz="2400" b="1" dirty="0" smtClean="0"/>
              <a:t> djeca </a:t>
            </a:r>
            <a:r>
              <a:rPr lang="hr-HR" sz="2400" b="1" dirty="0" smtClean="0"/>
              <a:t>razvijaju vještine suočavanja s problemima upravo u bliskim odnosima</a:t>
            </a:r>
            <a:r>
              <a:rPr lang="hr-HR" sz="2400" dirty="0" smtClean="0"/>
              <a:t>; kad dijete osjeti da ima podršku roditelja i drugih bliskih ljudi osjeća se sigurno, a kada se dijete osjeća sigurno možete ga podučiti i drugim zaštitnim faktorima. </a:t>
            </a:r>
          </a:p>
          <a:p>
            <a:pPr>
              <a:buFontTx/>
              <a:buChar char="-"/>
            </a:pPr>
            <a:r>
              <a:rPr lang="hr-HR" sz="2400" dirty="0"/>
              <a:t>p</a:t>
            </a:r>
            <a:r>
              <a:rPr lang="hr-HR" sz="2400" dirty="0" smtClean="0"/>
              <a:t>održite dijete u stvaranju bliskih prijateljstava čime će dijete, osim stvaranja podrške, razvijati empatiju i socijalne vještine.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408041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7960" y="373885"/>
            <a:ext cx="10364040" cy="1218795"/>
          </a:xfrm>
        </p:spPr>
        <p:txBody>
          <a:bodyPr/>
          <a:lstStyle/>
          <a:p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KAKO VI MOŽETE POMOĆI SVOM</a:t>
            </a:r>
            <a:b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                   DJETETU?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/>
          </p:nvPr>
        </p:nvSpPr>
        <p:spPr>
          <a:xfrm>
            <a:off x="913680" y="2084408"/>
            <a:ext cx="10363320" cy="3988784"/>
          </a:xfrm>
        </p:spPr>
        <p:txBody>
          <a:bodyPr/>
          <a:lstStyle/>
          <a:p>
            <a:pPr marL="0" indent="0">
              <a:buNone/>
            </a:pPr>
            <a:r>
              <a:rPr lang="hr-HR" sz="2400" b="1" dirty="0" smtClean="0">
                <a:solidFill>
                  <a:schemeClr val="accent6">
                    <a:lumMod val="50000"/>
                  </a:schemeClr>
                </a:solidFill>
              </a:rPr>
              <a:t>PODUČITE DIJETE RJEŠAVANJU PROBLEMA </a:t>
            </a:r>
            <a:endParaRPr lang="hr-HR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hr-HR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hr-HR" sz="2400" dirty="0" smtClean="0"/>
              <a:t>kad dijete ima problem prirodna reakcija je odmah mu pomoći i riješiti ga umjesto njega, no pomažemo li mu tako uistinu?</a:t>
            </a:r>
          </a:p>
          <a:p>
            <a:pPr>
              <a:buFontTx/>
              <a:buChar char="-"/>
            </a:pPr>
            <a:r>
              <a:rPr lang="hr-HR" sz="2400" dirty="0"/>
              <a:t>p</a:t>
            </a:r>
            <a:r>
              <a:rPr lang="hr-HR" sz="2400" dirty="0" smtClean="0"/>
              <a:t>ostoji i bolji način; </a:t>
            </a:r>
            <a:r>
              <a:rPr lang="hr-HR" sz="2400" b="1" dirty="0" smtClean="0"/>
              <a:t>razgovarajte o problemu i pitajte dijete o  mogućim rješenjima, zajedno smislite različita rješenja problema</a:t>
            </a:r>
            <a:r>
              <a:rPr lang="hr-HR" sz="2400" dirty="0" smtClean="0"/>
              <a:t>, potaknite dijete da napravi popis ideja za rješavanje problema i za svaku ideju nađe „za“ i „protiv“ argumente.</a:t>
            </a:r>
          </a:p>
          <a:p>
            <a:pPr>
              <a:buFontTx/>
              <a:buChar char="-"/>
            </a:pPr>
            <a:r>
              <a:rPr lang="hr-HR" sz="2400" dirty="0" smtClean="0"/>
              <a:t>pomozite djetetu dosjetiti se načina na koji je uspješno riješio neki problem u prošlosti -&gt;tako mu pomažete razviti povjerenje u sebe i svoje odluke</a:t>
            </a:r>
          </a:p>
          <a:p>
            <a:pPr>
              <a:buFontTx/>
              <a:buChar char="-"/>
            </a:pPr>
            <a:r>
              <a:rPr lang="hr-HR" sz="2400" dirty="0" smtClean="0"/>
              <a:t>naravno, važno je da dijete zna da može, i od koga može, tražiti pomoć ako mu zatreba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862891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59638" y="385917"/>
            <a:ext cx="10364040" cy="1218795"/>
          </a:xfrm>
        </p:spPr>
        <p:txBody>
          <a:bodyPr/>
          <a:lstStyle/>
          <a:p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KAKO VI MOŽETE POMOĆI SVOM</a:t>
            </a:r>
            <a:b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                   DJETETU?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/>
          </p:nvPr>
        </p:nvSpPr>
        <p:spPr>
          <a:xfrm>
            <a:off x="889616" y="2221291"/>
            <a:ext cx="10363320" cy="4321183"/>
          </a:xfrm>
        </p:spPr>
        <p:txBody>
          <a:bodyPr/>
          <a:lstStyle/>
          <a:p>
            <a:pPr marL="0" indent="0">
              <a:buNone/>
            </a:pPr>
            <a:r>
              <a:rPr lang="hr-HR" sz="2400" b="1" dirty="0" smtClean="0">
                <a:solidFill>
                  <a:schemeClr val="accent6">
                    <a:lumMod val="50000"/>
                  </a:schemeClr>
                </a:solidFill>
              </a:rPr>
              <a:t>RAZVIJAJTE </a:t>
            </a:r>
            <a:r>
              <a:rPr lang="hr-HR" sz="2400" b="1" smtClean="0">
                <a:solidFill>
                  <a:schemeClr val="accent6">
                    <a:lumMod val="50000"/>
                  </a:schemeClr>
                </a:solidFill>
              </a:rPr>
              <a:t>VJEŠTINU </a:t>
            </a:r>
            <a:r>
              <a:rPr lang="hr-HR" sz="2400" b="1" smtClean="0">
                <a:solidFill>
                  <a:schemeClr val="accent6">
                    <a:lumMod val="50000"/>
                  </a:schemeClr>
                </a:solidFill>
              </a:rPr>
              <a:t>SAMOKONTROLE</a:t>
            </a:r>
          </a:p>
          <a:p>
            <a:pPr marL="0" indent="0">
              <a:buNone/>
            </a:pPr>
            <a:endParaRPr lang="hr-HR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hr-HR" sz="2400" dirty="0" smtClean="0"/>
              <a:t>naš svaki dan ispunjen je ugodnim i neugodnim emocija, a kod stresnog ili</a:t>
            </a:r>
          </a:p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nenadanog događaja emocije su intenzivne</a:t>
            </a:r>
          </a:p>
          <a:p>
            <a:pPr>
              <a:buFontTx/>
              <a:buChar char="-"/>
            </a:pPr>
            <a:r>
              <a:rPr lang="hr-HR" sz="2400" dirty="0" smtClean="0"/>
              <a:t>naučite dijete važnosti osjećaja, pomozite im imenovati pojedinu emociju </a:t>
            </a:r>
          </a:p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jer ih oni ne uspijevaju uvijek prepoznati i onda ne znaju kako se s njima </a:t>
            </a:r>
          </a:p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nositi </a:t>
            </a:r>
          </a:p>
          <a:p>
            <a:pPr>
              <a:buFontTx/>
              <a:buChar char="-"/>
            </a:pPr>
            <a:r>
              <a:rPr lang="hr-HR" sz="2400" dirty="0" smtClean="0"/>
              <a:t>naglasite im da je u redu osjećati se prestrašeno, tužno, ljuto, ljubomorno i objasnite im da negativne emocije imaju svoju svrhu i da će prestati</a:t>
            </a:r>
          </a:p>
          <a:p>
            <a:pPr>
              <a:buFontTx/>
              <a:buChar char="-"/>
            </a:pPr>
            <a:r>
              <a:rPr lang="hr-HR" sz="2400" dirty="0" smtClean="0"/>
              <a:t> </a:t>
            </a:r>
            <a:r>
              <a:rPr lang="hr-HR" sz="2400" b="1" dirty="0" smtClean="0"/>
              <a:t>ZAPAMTITE DA STE VI VAŽAN MODEL SVOM DJETETU U SUOČAVANJU S EMOCIJAMA. DIJETE PROMATRA KAKO REAGIRATE U STRESNIM SITUACIJAMA I IMITIRA VAŠ NAČIN SUOČAVANJA I IZRAŽAVANJA EMOCIJA. 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1116522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680" y="807022"/>
            <a:ext cx="10364040" cy="1218795"/>
          </a:xfrm>
        </p:spPr>
        <p:txBody>
          <a:bodyPr/>
          <a:lstStyle/>
          <a:p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KAKO VI MOŽETE POMOĆI SVOM</a:t>
            </a:r>
            <a:b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                   DJETETU?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/>
          </p:nvPr>
        </p:nvSpPr>
        <p:spPr>
          <a:xfrm>
            <a:off x="913680" y="2224447"/>
            <a:ext cx="10363320" cy="3708708"/>
          </a:xfrm>
        </p:spPr>
        <p:txBody>
          <a:bodyPr/>
          <a:lstStyle/>
          <a:p>
            <a:pPr marL="0" indent="0">
              <a:buNone/>
            </a:pPr>
            <a:r>
              <a:rPr lang="hr-HR" sz="2400" b="1" dirty="0" smtClean="0">
                <a:solidFill>
                  <a:schemeClr val="accent6">
                    <a:lumMod val="50000"/>
                  </a:schemeClr>
                </a:solidFill>
              </a:rPr>
              <a:t>POTAKNITE DIJETE DA IZAĐE IZ ZONE KOMFORA  I PREUZME RIZIKE</a:t>
            </a:r>
            <a:r>
              <a:rPr lang="hr-HR" sz="2400" b="1" dirty="0" smtClean="0">
                <a:solidFill>
                  <a:schemeClr val="accent6">
                    <a:lumMod val="50000"/>
                  </a:schemeClr>
                </a:solidFill>
              </a:rPr>
              <a:t>!</a:t>
            </a:r>
          </a:p>
          <a:p>
            <a:pPr marL="0" indent="0">
              <a:buNone/>
            </a:pPr>
            <a:endParaRPr lang="hr-HR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r-HR" sz="2400" dirty="0" smtClean="0"/>
              <a:t>- važno </a:t>
            </a:r>
            <a:r>
              <a:rPr lang="hr-HR" sz="2400" dirty="0" smtClean="0"/>
              <a:t>je dijete poticati ponekad preuzeti rizik, ali rizik kojim izlazi iz svoje zone komfora i koji ne rezultira negativnim posljedicama, npr. može se početi baviti nekom novom aktivnošću, sudjelovati na izložbi, započeti razgovor s novim prijateljem u školi…</a:t>
            </a:r>
          </a:p>
          <a:p>
            <a:r>
              <a:rPr lang="hr-HR" sz="2400" dirty="0" smtClean="0"/>
              <a:t>- kad </a:t>
            </a:r>
            <a:r>
              <a:rPr lang="hr-HR" sz="2400" dirty="0" smtClean="0"/>
              <a:t>djeca stalno izbjegavaju rizik uče se kako nisu dovoljno snažna podnositi razne izazove; važno je da pokušaju nešto nepoznato, a Vi ćete biti uz njih i usmjeravati ih. Ako budu uspješni, porast će im samopouzdanje, a ako ne uspiju imat će iskustvo donošenja odluka i jačanja otpornosti. Svaka pogreška može biti iskustvo učenja.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194903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41691" y="401858"/>
            <a:ext cx="10364040" cy="609398"/>
          </a:xfrm>
        </p:spPr>
        <p:txBody>
          <a:bodyPr/>
          <a:lstStyle/>
          <a:p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Još nekoliko savjeta…</a:t>
            </a:r>
            <a:endParaRPr lang="hr-H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/>
          </p:nvPr>
        </p:nvSpPr>
        <p:spPr>
          <a:xfrm>
            <a:off x="913680" y="1752010"/>
            <a:ext cx="10363320" cy="465358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objasnite </a:t>
            </a:r>
            <a:r>
              <a:rPr lang="hr-HR" sz="2800" dirty="0" smtClean="0"/>
              <a:t>djetetu da je normalno imati probleme u životu i da se problemi mogu riješiti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sjetite </a:t>
            </a:r>
            <a:r>
              <a:rPr lang="hr-HR" sz="2800" dirty="0" smtClean="0"/>
              <a:t>se važnosti humora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prilikom </a:t>
            </a:r>
            <a:r>
              <a:rPr lang="hr-HR" sz="2800" dirty="0" smtClean="0"/>
              <a:t>čitanja priča ili razgovora usmjerite dijete na način kako se likovi u priči nose s teškoćama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pomozite </a:t>
            </a:r>
            <a:r>
              <a:rPr lang="hr-HR" sz="2800" dirty="0" smtClean="0"/>
              <a:t>djetetu da vidi širu sliku i dugoročnu perspektivu, kao i optimističan pogled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naučite </a:t>
            </a:r>
            <a:r>
              <a:rPr lang="hr-HR" sz="2800" dirty="0" smtClean="0"/>
              <a:t>dijete prihvatiti promjenu kao dio života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nastojte </a:t>
            </a:r>
            <a:r>
              <a:rPr lang="hr-HR" sz="2800" dirty="0" smtClean="0"/>
              <a:t>održavati zdrave životne navike (spavanje, prehrana, tjelesna aktivnost)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razvijajte </a:t>
            </a:r>
            <a:r>
              <a:rPr lang="hr-HR" sz="2800" dirty="0" smtClean="0"/>
              <a:t>empatiju i osjećaj zahvalnosti kod djeteta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naučite </a:t>
            </a:r>
            <a:r>
              <a:rPr lang="hr-HR" sz="2800" dirty="0" smtClean="0"/>
              <a:t>dijete postaviti realne ciljeve koje može </a:t>
            </a:r>
            <a:r>
              <a:rPr lang="hr-HR" sz="2800" dirty="0" smtClean="0"/>
              <a:t>dosegnuti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407745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4060080" y="0"/>
            <a:ext cx="8131680" cy="68576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CustomShape 2"/>
          <p:cNvSpPr/>
          <p:nvPr/>
        </p:nvSpPr>
        <p:spPr>
          <a:xfrm>
            <a:off x="0" y="0"/>
            <a:ext cx="4059720" cy="6857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600" algn="l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184" name="TextShape 3"/>
          <p:cNvSpPr txBox="1"/>
          <p:nvPr/>
        </p:nvSpPr>
        <p:spPr>
          <a:xfrm>
            <a:off x="0" y="1589040"/>
            <a:ext cx="4144488" cy="36799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cap="all" spc="-1" dirty="0" err="1">
                <a:solidFill>
                  <a:srgbClr val="FFFFFF"/>
                </a:solidFill>
                <a:latin typeface="Tw Cen MT"/>
              </a:rPr>
              <a:t>literatura</a:t>
            </a:r>
            <a:endParaRPr lang="en-US" sz="4400" b="0" strike="noStrike" spc="-1" dirty="0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185" name="Picture 11"/>
          <p:cNvPicPr/>
          <p:nvPr/>
        </p:nvPicPr>
        <p:blipFill>
          <a:blip r:embed="rId2"/>
          <a:srcRect r="66708" b="77922"/>
          <a:stretch/>
        </p:blipFill>
        <p:spPr>
          <a:xfrm>
            <a:off x="0" y="0"/>
            <a:ext cx="4059720" cy="1514160"/>
          </a:xfrm>
          <a:prstGeom prst="rect">
            <a:avLst/>
          </a:prstGeom>
          <a:ln>
            <a:noFill/>
          </a:ln>
        </p:spPr>
      </p:pic>
      <p:sp>
        <p:nvSpPr>
          <p:cNvPr id="186" name="TextShape 4"/>
          <p:cNvSpPr txBox="1"/>
          <p:nvPr/>
        </p:nvSpPr>
        <p:spPr>
          <a:xfrm>
            <a:off x="4634640" y="1049760"/>
            <a:ext cx="6642360" cy="47581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cap="all" spc="-1">
                <a:solidFill>
                  <a:srgbClr val="000000"/>
                </a:solidFill>
                <a:latin typeface="Tw Cen MT"/>
              </a:rPr>
              <a:t> </a:t>
            </a:r>
            <a:r>
              <a:rPr lang="en-US" sz="2000" b="0" strike="noStrike" spc="-1">
                <a:solidFill>
                  <a:srgbClr val="000000"/>
                </a:solidFill>
                <a:latin typeface="Tw Cen MT"/>
              </a:rPr>
              <a:t>Miljković, D. (2017.) </a:t>
            </a:r>
            <a:r>
              <a:rPr lang="en-US" sz="2000" b="0" i="1" strike="noStrike" spc="-1">
                <a:solidFill>
                  <a:srgbClr val="000000"/>
                </a:solidFill>
                <a:latin typeface="Tw Cen MT"/>
              </a:rPr>
              <a:t>Odgoj, obrazovanje i psihološka (ne)otpornost djece i  mladih.  </a:t>
            </a:r>
            <a:r>
              <a:rPr lang="en-US" sz="2000" b="0" strike="noStrike" spc="-1">
                <a:solidFill>
                  <a:srgbClr val="000000"/>
                </a:solidFill>
                <a:latin typeface="Tw Cen MT"/>
              </a:rPr>
              <a:t>Bjelovar</a:t>
            </a:r>
            <a:r>
              <a:rPr lang="en-US" sz="2000" b="0" strike="noStrike" spc="-1">
                <a:solidFill>
                  <a:srgbClr val="000000"/>
                </a:solidFill>
                <a:latin typeface="Tw Cen MT"/>
                <a:ea typeface="Tw Cen MT"/>
              </a:rPr>
              <a:t> :Zavod za znanstvenoistraživački i umjetnički rad HAZU</a:t>
            </a:r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Tw Cen MT"/>
                <a:ea typeface="Tw Cen MT"/>
              </a:rPr>
              <a:t>Žižek, T.  </a:t>
            </a:r>
            <a:r>
              <a:rPr lang="en-US" sz="2000" b="0" i="1" strike="noStrike" spc="-1">
                <a:solidFill>
                  <a:srgbClr val="000000"/>
                </a:solidFill>
                <a:latin typeface="Tw Cen MT"/>
                <a:ea typeface="Tw Cen MT"/>
              </a:rPr>
              <a:t>Kako jačati psihološku otpornost djece.</a:t>
            </a:r>
            <a:r>
              <a:rPr lang="en-US" sz="2000" b="0" strike="noStrike" spc="-1">
                <a:solidFill>
                  <a:srgbClr val="000000"/>
                </a:solidFill>
                <a:latin typeface="Tw Cen MT"/>
                <a:ea typeface="Tw Cen MT"/>
              </a:rPr>
              <a:t>  </a:t>
            </a:r>
            <a:r>
              <a:rPr lang="en-US" sz="2000" b="0" u="sng" strike="noStrike" spc="-1">
                <a:solidFill>
                  <a:srgbClr val="ED87A6"/>
                </a:solidFill>
                <a:uFillTx/>
                <a:latin typeface="Tw Cen MT"/>
                <a:ea typeface="Tw Cen MT"/>
                <a:hlinkClick r:id="rId3"/>
              </a:rPr>
              <a:t>PowerPointova prezentacija (gov.hr)</a:t>
            </a:r>
            <a:r>
              <a:rPr lang="en-US" sz="2000" b="0" strike="noStrike" spc="-1">
                <a:solidFill>
                  <a:srgbClr val="000000"/>
                </a:solidFill>
                <a:latin typeface="Tw Cen MT"/>
                <a:ea typeface="Tw Cen MT"/>
              </a:rPr>
              <a:t> , pretraženo 4. siječnja 2021.</a:t>
            </a:r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Tw Cen MT"/>
                <a:ea typeface="Tw Cen MT"/>
              </a:rPr>
              <a:t>Radović, N. </a:t>
            </a:r>
            <a:r>
              <a:rPr lang="en-US" sz="2000" b="0" i="1" strike="noStrike" spc="-1">
                <a:solidFill>
                  <a:srgbClr val="000000"/>
                </a:solidFill>
                <a:latin typeface="Tw Cen MT"/>
                <a:ea typeface="Tw Cen MT"/>
              </a:rPr>
              <a:t>Psihološka otpornost kod djece.</a:t>
            </a:r>
            <a:r>
              <a:rPr lang="en-US" sz="2000" b="0" strike="noStrike" spc="-1">
                <a:solidFill>
                  <a:srgbClr val="000000"/>
                </a:solidFill>
                <a:latin typeface="Tw Cen MT"/>
                <a:ea typeface="Tw Cen MT"/>
              </a:rPr>
              <a:t> </a:t>
            </a:r>
            <a:r>
              <a:rPr lang="en-US" sz="2000" b="0" u="sng" strike="noStrike" spc="-1">
                <a:solidFill>
                  <a:srgbClr val="ED87A6"/>
                </a:solidFill>
                <a:uFillTx/>
                <a:latin typeface="Tw Cen MT"/>
                <a:ea typeface="Tw Cen MT"/>
                <a:hlinkClick r:id="rId4"/>
              </a:rPr>
              <a:t>https://www.rivrtici.hr/sites/default/files/datoteke/psiholoska_otpornost_kod_djece.pdf</a:t>
            </a:r>
            <a:r>
              <a:rPr lang="en-US" sz="2000" b="0" strike="noStrike" spc="-1">
                <a:solidFill>
                  <a:srgbClr val="000000"/>
                </a:solidFill>
                <a:latin typeface="Tw Cen MT"/>
                <a:ea typeface="Tw Cen MT"/>
              </a:rPr>
              <a:t>, pretraženo 4. siječnja 2021.</a:t>
            </a:r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187" name="Picture 13"/>
          <p:cNvPicPr/>
          <p:nvPr/>
        </p:nvPicPr>
        <p:blipFill>
          <a:blip r:embed="rId5"/>
          <a:srcRect l="78757" t="72835" b="14151"/>
          <a:stretch/>
        </p:blipFill>
        <p:spPr>
          <a:xfrm>
            <a:off x="1377000" y="5963040"/>
            <a:ext cx="2590560" cy="892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794927" y="511602"/>
            <a:ext cx="10364040" cy="1595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strike="noStrike" cap="all" spc="-1" dirty="0" err="1">
                <a:solidFill>
                  <a:srgbClr val="000000"/>
                </a:solidFill>
                <a:latin typeface="Times New Roman"/>
              </a:rPr>
              <a:t>Što</a:t>
            </a:r>
            <a:r>
              <a:rPr lang="en-US" sz="3600" b="1" strike="noStrike" cap="all" spc="-1" dirty="0">
                <a:solidFill>
                  <a:srgbClr val="000000"/>
                </a:solidFill>
                <a:latin typeface="Times New Roman"/>
              </a:rPr>
              <a:t> je </a:t>
            </a:r>
            <a:r>
              <a:rPr lang="en-US" sz="3600" b="1" strike="noStrike" cap="all" spc="-1" dirty="0" err="1">
                <a:solidFill>
                  <a:srgbClr val="000000"/>
                </a:solidFill>
                <a:latin typeface="Times New Roman"/>
              </a:rPr>
              <a:t>psihološka</a:t>
            </a:r>
            <a:r>
              <a:rPr lang="en-US" sz="3600" b="1" strike="noStrike" cap="all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600" b="1" strike="noStrike" cap="all" spc="-1" dirty="0" err="1">
                <a:solidFill>
                  <a:srgbClr val="000000"/>
                </a:solidFill>
                <a:latin typeface="Times New Roman"/>
              </a:rPr>
              <a:t>otpornost</a:t>
            </a:r>
            <a:r>
              <a:rPr lang="en-US" sz="3600" b="1" strike="noStrike" cap="all" spc="-1" dirty="0">
                <a:solidFill>
                  <a:srgbClr val="000000"/>
                </a:solidFill>
                <a:latin typeface="Times New Roman"/>
              </a:rPr>
              <a:t>?</a:t>
            </a:r>
            <a:r>
              <a:rPr dirty="0"/>
              <a:t/>
            </a:r>
            <a:br>
              <a:rPr dirty="0"/>
            </a:br>
            <a:endParaRPr lang="en-US" sz="3600" b="0" strike="noStrike" spc="-1" dirty="0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913680" y="1717200"/>
            <a:ext cx="10363320" cy="4073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</a:rPr>
              <a:t>Psihološka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</a:rPr>
              <a:t>otpornost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</a:rPr>
              <a:t> je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Times New Roman"/>
              </a:rPr>
              <a:t>nošenje</a:t>
            </a:r>
            <a:r>
              <a:rPr lang="en-US" sz="22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Times New Roman"/>
              </a:rPr>
              <a:t>sa</a:t>
            </a:r>
            <a:r>
              <a:rPr lang="en-US" sz="22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Times New Roman"/>
              </a:rPr>
              <a:t>stresom</a:t>
            </a:r>
            <a:r>
              <a:rPr lang="en-US" sz="22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2200" b="1" strike="noStrike" spc="-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Times New Roman"/>
              </a:rPr>
              <a:t>opravak</a:t>
            </a:r>
            <a:r>
              <a:rPr lang="en-US" sz="2200" b="1" strike="noStrike" spc="-1" dirty="0">
                <a:solidFill>
                  <a:srgbClr val="000000"/>
                </a:solidFill>
                <a:latin typeface="Times New Roman"/>
              </a:rPr>
              <a:t> od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Times New Roman"/>
              </a:rPr>
              <a:t>traumatičnih</a:t>
            </a:r>
            <a:r>
              <a:rPr lang="en-US" sz="22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22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Times New Roman"/>
              </a:rPr>
              <a:t>teških</a:t>
            </a:r>
            <a:r>
              <a:rPr lang="en-US" sz="22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Times New Roman"/>
              </a:rPr>
              <a:t>događaja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</a:rPr>
              <a:t>. To je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</a:rPr>
              <a:t>proces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</a:rPr>
              <a:t>dobrog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</a:rPr>
              <a:t>prilagođavanja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</a:rPr>
              <a:t>teškim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</a:rPr>
              <a:t>okolnostima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</a:rPr>
              <a:t>traumama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</a:rPr>
              <a:t>tragedijama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</a:rPr>
              <a:t>prijetnjama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</a:rPr>
              <a:t>značajnim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</a:rPr>
              <a:t>izvorima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</a:rPr>
              <a:t>stresa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</a:rPr>
              <a:t>.</a:t>
            </a:r>
            <a:endParaRPr lang="en-US" sz="2200" b="0" strike="noStrike" cap="all" spc="-1" dirty="0">
              <a:solidFill>
                <a:srgbClr val="000000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</a:rPr>
              <a:t>Otpornost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</a:rPr>
              <a:t>nije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</a:rPr>
              <a:t>osobina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</a:rPr>
              <a:t>koju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</a:rPr>
              <a:t>ljudi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</a:rPr>
              <a:t>imaju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</a:rPr>
              <a:t>ili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</a:rPr>
              <a:t>nemaju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</a:rPr>
              <a:t> , </a:t>
            </a:r>
            <a:r>
              <a:rPr lang="en-US" sz="2200" b="1" strike="noStrike" spc="-1" dirty="0">
                <a:solidFill>
                  <a:srgbClr val="C00000"/>
                </a:solidFill>
                <a:latin typeface="Times New Roman"/>
              </a:rPr>
              <a:t>NE RAĐAMO SE S TIM,  RADIMO NA TOME!</a:t>
            </a:r>
            <a:endParaRPr lang="en-US" sz="2200" b="0" strike="noStrike" cap="all" spc="-1" dirty="0">
              <a:solidFill>
                <a:srgbClr val="000000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</a:rPr>
              <a:t>Biti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</a:rPr>
              <a:t>psihološki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</a:rPr>
              <a:t>otporan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</a:rPr>
              <a:t> ne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</a:rPr>
              <a:t>znači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</a:rPr>
              <a:t> ne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</a:rPr>
              <a:t>doživljavati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</a:rPr>
              <a:t>poteškoće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</a:rPr>
              <a:t>neugodne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</a:rPr>
              <a:t>emocije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</a:rPr>
              <a:t> -  </a:t>
            </a:r>
            <a:r>
              <a:rPr lang="en-US" sz="2200" b="1" strike="noStrike" spc="-1" dirty="0">
                <a:solidFill>
                  <a:srgbClr val="000000"/>
                </a:solidFill>
                <a:latin typeface="Times New Roman"/>
              </a:rPr>
              <a:t>put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Times New Roman"/>
              </a:rPr>
              <a:t>ka</a:t>
            </a:r>
            <a:r>
              <a:rPr lang="en-US" sz="22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Times New Roman"/>
              </a:rPr>
              <a:t>psihološkoj</a:t>
            </a:r>
            <a:r>
              <a:rPr lang="en-US" sz="22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Times New Roman"/>
              </a:rPr>
              <a:t>otpornosti</a:t>
            </a:r>
            <a:r>
              <a:rPr lang="en-US" sz="22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Times New Roman"/>
              </a:rPr>
              <a:t>često</a:t>
            </a:r>
            <a:r>
              <a:rPr lang="en-US" sz="22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Times New Roman"/>
              </a:rPr>
              <a:t>uključuje</a:t>
            </a:r>
            <a:r>
              <a:rPr lang="en-US" sz="2200" b="1" strike="noStrike" spc="-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Times New Roman"/>
              </a:rPr>
              <a:t>upravo</a:t>
            </a:r>
            <a:r>
              <a:rPr lang="en-US" sz="22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Times New Roman"/>
              </a:rPr>
              <a:t>značajne</a:t>
            </a:r>
            <a:r>
              <a:rPr lang="en-US" sz="22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Times New Roman"/>
              </a:rPr>
              <a:t>emocionalne</a:t>
            </a:r>
            <a:r>
              <a:rPr lang="en-US" sz="22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200" b="1" strike="noStrike" spc="-1" dirty="0" err="1">
                <a:solidFill>
                  <a:srgbClr val="000000"/>
                </a:solidFill>
                <a:latin typeface="Times New Roman"/>
              </a:rPr>
              <a:t>poteškoće</a:t>
            </a:r>
            <a:r>
              <a:rPr lang="en-US" sz="2200" b="1" strike="noStrike" spc="-1" dirty="0">
                <a:solidFill>
                  <a:srgbClr val="000000"/>
                </a:solidFill>
                <a:latin typeface="Times New Roman"/>
              </a:rPr>
              <a:t>. </a:t>
            </a:r>
            <a:endParaRPr lang="en-US" sz="2200" b="0" strike="noStrike" cap="all" spc="-1" dirty="0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gradFill rotWithShape="0">
            <a:gsLst>
              <a:gs pos="0">
                <a:srgbClr val="E9C8EE"/>
              </a:gs>
              <a:gs pos="100000">
                <a:srgbClr val="88AEDB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97" name="CustomShape 2"/>
          <p:cNvSpPr/>
          <p:nvPr/>
        </p:nvSpPr>
        <p:spPr>
          <a:xfrm>
            <a:off x="5638320" y="1438560"/>
            <a:ext cx="6199920" cy="3657600"/>
          </a:xfrm>
          <a:prstGeom prst="roundRect">
            <a:avLst>
              <a:gd name="adj" fmla="val 2392"/>
            </a:avLst>
          </a:prstGeom>
          <a:blipFill rotWithShape="0">
            <a:blip r:embed="rId3"/>
            <a:stretch>
              <a:fillRect/>
            </a:stretch>
          </a:blipFill>
          <a:ln w="82440">
            <a:solidFill>
              <a:srgbClr val="EAEAEA"/>
            </a:solidFill>
            <a:miter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8" name="Picture 12"/>
          <p:cNvPicPr/>
          <p:nvPr/>
        </p:nvPicPr>
        <p:blipFill>
          <a:blip r:embed="rId4"/>
          <a:stretch/>
        </p:blipFill>
        <p:spPr>
          <a:xfrm>
            <a:off x="-243804" y="12235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99" name="TextShape 3"/>
          <p:cNvSpPr txBox="1"/>
          <p:nvPr/>
        </p:nvSpPr>
        <p:spPr>
          <a:xfrm>
            <a:off x="39600" y="1717200"/>
            <a:ext cx="5598720" cy="5037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 algn="ctr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</a:rPr>
              <a:t>Osobe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</a:rPr>
              <a:t> s 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</a:rPr>
              <a:t>visokim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</a:rPr>
              <a:t>stupnjem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</a:rPr>
              <a:t>psihološke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</a:rPr>
              <a:t>  </a:t>
            </a:r>
            <a:r>
              <a:rPr lang="hr-HR" sz="2400" b="0" strike="noStrike" spc="-1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</a:rPr>
              <a:t>otpornosti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</a:rPr>
              <a:t>nauče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</a:rPr>
              <a:t>nešto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</a:rPr>
              <a:t>ispravno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</a:rPr>
              <a:t>  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</a:rPr>
              <a:t>korisno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</a:rPr>
              <a:t>za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</a:rPr>
              <a:t>sebe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</a:rPr>
              <a:t>iz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</a:rPr>
              <a:t>negativnih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</a:rPr>
              <a:t>situacija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</a:rPr>
              <a:t> s 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</a:rPr>
              <a:t>kojima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Times New Roman"/>
              </a:rPr>
              <a:t>se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</a:rPr>
              <a:t>suočavaju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</a:rPr>
              <a:t>, 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</a:rPr>
              <a:t>lakše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</a:rPr>
              <a:t>brže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</a:rPr>
              <a:t>   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</a:rPr>
              <a:t>oporavljaju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</a:rPr>
              <a:t> od </a:t>
            </a:r>
            <a:r>
              <a:rPr lang="hr-HR" sz="2400" b="0" strike="noStrike" spc="-1" dirty="0" smtClean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US" sz="2400" b="0" strike="noStrike" spc="-1" dirty="0" err="1" smtClean="0">
                <a:solidFill>
                  <a:srgbClr val="000000"/>
                </a:solidFill>
                <a:latin typeface="Times New Roman"/>
              </a:rPr>
              <a:t>teških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</a:rPr>
              <a:t>životnih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</a:rPr>
              <a:t>događaja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</a:rPr>
              <a:t>iz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</a:rPr>
              <a:t>njih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</a:rPr>
              <a:t>izlaze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hr-HR" sz="2400" b="0" strike="noStrike" spc="-1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en-US" sz="2400" b="0" strike="noStrike" spc="-1" dirty="0" err="1" smtClean="0">
                <a:solidFill>
                  <a:srgbClr val="000000"/>
                </a:solidFill>
                <a:latin typeface="Times New Roman"/>
              </a:rPr>
              <a:t>osnažene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</a:rPr>
              <a:t>!</a:t>
            </a:r>
            <a:endParaRPr lang="en-US" sz="2400" b="0" strike="noStrike" cap="all" spc="-1" dirty="0">
              <a:solidFill>
                <a:srgbClr val="000000"/>
              </a:solidFill>
              <a:latin typeface="Tw Cen MT"/>
            </a:endParaRPr>
          </a:p>
          <a:p>
            <a:pPr algn="ctr">
              <a:lnSpc>
                <a:spcPct val="120000"/>
              </a:lnSpc>
              <a:spcBef>
                <a:spcPts val="1001"/>
              </a:spcBef>
            </a:pPr>
            <a:endParaRPr lang="en-US" sz="2400" b="0" strike="noStrike" cap="all" spc="-1" dirty="0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0" name="TextShape 4"/>
          <p:cNvSpPr txBox="1"/>
          <p:nvPr/>
        </p:nvSpPr>
        <p:spPr>
          <a:xfrm>
            <a:off x="913680" y="618480"/>
            <a:ext cx="3893760" cy="15958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500" b="0" strike="noStrike" cap="all" spc="-1">
                <a:solidFill>
                  <a:srgbClr val="000000"/>
                </a:solidFill>
                <a:latin typeface="Tw Cen MT"/>
              </a:rPr>
              <a:t>   </a:t>
            </a:r>
            <a:endParaRPr lang="en-US" sz="15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913680" y="618480"/>
            <a:ext cx="10364040" cy="15958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b="0" strike="noStrike" cap="all" spc="-1" dirty="0">
                <a:solidFill>
                  <a:srgbClr val="000000"/>
                </a:solidFill>
                <a:latin typeface="Tw Cen MT"/>
              </a:rPr>
              <a:t>KARAKTERISTIKE OTPORNOG DJETETA</a:t>
            </a:r>
            <a:endParaRPr lang="en-US" sz="3600" b="0" strike="noStrike" spc="-1" dirty="0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913680" y="1780404"/>
            <a:ext cx="6096240" cy="449962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Otporna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djeca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češće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preuzimaju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zdrave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rizike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znatiželjna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su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ali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znaju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svoje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granice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nastoje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izlaziti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iz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svoje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 zone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komfora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što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im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pomaže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 u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ostvarivanju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ciljeva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rješavanju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problema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. </a:t>
            </a:r>
            <a:endParaRPr lang="hr-HR" sz="2000" b="1" strike="noStrike" spc="-1" dirty="0" smtClean="0">
              <a:solidFill>
                <a:srgbClr val="000000"/>
              </a:solidFill>
              <a:latin typeface="Times New Roman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n-US" sz="2000" b="0" strike="noStrike" cap="all" spc="-1" dirty="0">
              <a:solidFill>
                <a:srgbClr val="000000"/>
              </a:solidFill>
              <a:latin typeface="Tw Cen MT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Kad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djeca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steknu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vještine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samopouzdanje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suočavanja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 s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problemima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spremna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su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za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životne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teškoće</a:t>
            </a:r>
            <a:r>
              <a:rPr lang="en-US" sz="2000" b="1" strike="noStrike" spc="-1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hr-HR" sz="2000" b="1" strike="noStrike" spc="-1" dirty="0" smtClean="0">
              <a:solidFill>
                <a:srgbClr val="000000"/>
              </a:solidFill>
              <a:latin typeface="Times New Roman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n-US" sz="2000" b="0" strike="noStrike" cap="all" spc="-1" dirty="0">
              <a:solidFill>
                <a:srgbClr val="000000"/>
              </a:solidFill>
              <a:latin typeface="Tw Cen MT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Što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 se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uspješnije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 nose s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problemima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sve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više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razvijaju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osjećaj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vlastite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sposobnosti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Times New Roman"/>
              </a:rPr>
              <a:t>snage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</a:rPr>
              <a:t>. </a:t>
            </a:r>
            <a:endParaRPr lang="en-US" sz="2000" b="0" strike="noStrike" cap="all" spc="-1" dirty="0">
              <a:solidFill>
                <a:srgbClr val="000000"/>
              </a:solidFill>
              <a:latin typeface="Tw Cen MT"/>
            </a:endParaRPr>
          </a:p>
          <a:p>
            <a:pPr>
              <a:lnSpc>
                <a:spcPct val="110000"/>
              </a:lnSpc>
              <a:spcBef>
                <a:spcPts val="1001"/>
              </a:spcBef>
            </a:pPr>
            <a:endParaRPr lang="en-US" sz="2000" b="0" strike="noStrike" cap="all" spc="-1" dirty="0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7369920" y="2505600"/>
            <a:ext cx="3494160" cy="2934720"/>
          </a:xfrm>
          <a:prstGeom prst="roundRect">
            <a:avLst>
              <a:gd name="adj" fmla="val 5301"/>
            </a:avLst>
          </a:prstGeom>
          <a:blipFill rotWithShape="0">
            <a:blip r:embed="rId2"/>
            <a:stretch>
              <a:fillRect l="27615" r="14345"/>
            </a:stretch>
          </a:blipFill>
          <a:ln w="82440">
            <a:solidFill>
              <a:srgbClr val="EAEAEA"/>
            </a:solidFill>
            <a:miter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2"/>
          <p:cNvPicPr/>
          <p:nvPr/>
        </p:nvPicPr>
        <p:blipFill>
          <a:blip r:embed="rId2">
            <a:alphaModFix amt="8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105" name="Picture 16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06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gradFill rotWithShape="0">
            <a:gsLst>
              <a:gs pos="0">
                <a:srgbClr val="E9C8EE"/>
              </a:gs>
              <a:gs pos="100000">
                <a:srgbClr val="88AEDB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7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108" name="Picture 22"/>
          <p:cNvPicPr/>
          <p:nvPr/>
        </p:nvPicPr>
        <p:blipFill>
          <a:blip r:embed="rId3"/>
          <a:stretch/>
        </p:blipFill>
        <p:spPr>
          <a:xfrm>
            <a:off x="154379" y="-7110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09" name="CustomShape 2"/>
          <p:cNvSpPr/>
          <p:nvPr/>
        </p:nvSpPr>
        <p:spPr>
          <a:xfrm>
            <a:off x="4484038" y="509400"/>
            <a:ext cx="7341242" cy="5696640"/>
          </a:xfrm>
          <a:prstGeom prst="roundRect">
            <a:avLst>
              <a:gd name="adj" fmla="val 5301"/>
            </a:avLst>
          </a:prstGeom>
          <a:blipFill rotWithShape="0">
            <a:blip r:embed="rId4"/>
            <a:stretch>
              <a:fillRect/>
            </a:stretch>
          </a:blipFill>
          <a:ln w="82440">
            <a:solidFill>
              <a:srgbClr val="EAEAEA"/>
            </a:solidFill>
            <a:miter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TextShape 3"/>
          <p:cNvSpPr txBox="1"/>
          <p:nvPr/>
        </p:nvSpPr>
        <p:spPr>
          <a:xfrm>
            <a:off x="154379" y="1420737"/>
            <a:ext cx="4175280" cy="31316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8500" lnSpcReduction="10000"/>
          </a:bodyPr>
          <a:lstStyle/>
          <a:p>
            <a:pPr algn="ctr">
              <a:lnSpc>
                <a:spcPct val="90000"/>
              </a:lnSpc>
            </a:pPr>
            <a:r>
              <a:rPr lang="en-US" sz="4800" b="0" strike="noStrike" cap="all" spc="-1" dirty="0">
                <a:solidFill>
                  <a:srgbClr val="000000"/>
                </a:solidFill>
                <a:latin typeface="Tw Cen MT"/>
              </a:rPr>
              <a:t>ŠTO UTJEČE NA RAZVOJ OTPORNOSTI </a:t>
            </a:r>
            <a:r>
              <a:rPr lang="en-US" sz="4800" b="0" strike="noStrike" cap="all" spc="-1" dirty="0" err="1">
                <a:solidFill>
                  <a:srgbClr val="000000"/>
                </a:solidFill>
                <a:latin typeface="Tw Cen MT"/>
              </a:rPr>
              <a:t>KOd</a:t>
            </a:r>
            <a:r>
              <a:rPr lang="en-US" sz="4800" b="0" strike="noStrike" cap="all" spc="-1" dirty="0">
                <a:solidFill>
                  <a:srgbClr val="000000"/>
                </a:solidFill>
                <a:latin typeface="Tw Cen MT"/>
              </a:rPr>
              <a:t> DJETETA?</a:t>
            </a:r>
            <a:endParaRPr lang="en-US" sz="4800" b="0" strike="noStrike" spc="-1" dirty="0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gradFill rotWithShape="0">
            <a:gsLst>
              <a:gs pos="0">
                <a:srgbClr val="E9C8EE"/>
              </a:gs>
              <a:gs pos="100000">
                <a:srgbClr val="88AEDB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2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13" name="CustomShape 2"/>
          <p:cNvSpPr/>
          <p:nvPr/>
        </p:nvSpPr>
        <p:spPr>
          <a:xfrm>
            <a:off x="4861800" y="1084680"/>
            <a:ext cx="6933600" cy="4701600"/>
          </a:xfrm>
          <a:prstGeom prst="roundRect">
            <a:avLst>
              <a:gd name="adj" fmla="val 2392"/>
            </a:avLst>
          </a:prstGeom>
          <a:blipFill rotWithShape="0">
            <a:blip r:embed="rId3"/>
            <a:stretch>
              <a:fillRect/>
            </a:stretch>
          </a:blipFill>
          <a:ln w="82440">
            <a:solidFill>
              <a:srgbClr val="EAEAEA"/>
            </a:solidFill>
            <a:miter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4" name="Picture 64"/>
          <p:cNvPicPr/>
          <p:nvPr/>
        </p:nvPicPr>
        <p:blipFill>
          <a:blip r:embed="rId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15" name="TextShape 3"/>
          <p:cNvSpPr txBox="1"/>
          <p:nvPr/>
        </p:nvSpPr>
        <p:spPr>
          <a:xfrm>
            <a:off x="913680" y="2367000"/>
            <a:ext cx="3893760" cy="3423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endParaRPr lang="en-US" sz="2000" b="0" strike="noStrike" cap="all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6" name="TextShape 4"/>
          <p:cNvSpPr txBox="1"/>
          <p:nvPr/>
        </p:nvSpPr>
        <p:spPr>
          <a:xfrm>
            <a:off x="517320" y="2630880"/>
            <a:ext cx="3893760" cy="15958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2500" lnSpcReduction="10000"/>
          </a:bodyPr>
          <a:lstStyle/>
          <a:p>
            <a:pPr algn="ctr">
              <a:lnSpc>
                <a:spcPct val="90000"/>
              </a:lnSpc>
            </a:pPr>
            <a:r>
              <a:rPr lang="en-US" sz="3200" b="1" strike="noStrike" cap="all" spc="-1" dirty="0">
                <a:solidFill>
                  <a:srgbClr val="000000"/>
                </a:solidFill>
                <a:latin typeface="Tw Cen MT"/>
              </a:rPr>
              <a:t>RIZIČNI </a:t>
            </a:r>
            <a:r>
              <a:rPr lang="en-US" sz="3200" b="1" strike="noStrike" cap="all" spc="-1" dirty="0" smtClean="0">
                <a:solidFill>
                  <a:srgbClr val="000000"/>
                </a:solidFill>
                <a:latin typeface="Tw Cen MT"/>
              </a:rPr>
              <a:t>ČIMBENICI</a:t>
            </a:r>
            <a:r>
              <a:rPr lang="hr-HR" sz="3200" b="1" strike="noStrike" spc="-1" dirty="0" smtClean="0">
                <a:solidFill>
                  <a:srgbClr val="000000"/>
                </a:solidFill>
                <a:latin typeface="Tw Cen MT"/>
              </a:rPr>
              <a:t>-negativan utjecaj na razvoj psihološke otpornosti</a:t>
            </a:r>
            <a:endParaRPr lang="en-US" sz="3200" b="0" strike="noStrike" spc="-1" dirty="0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060080" y="0"/>
            <a:ext cx="8131680" cy="68576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CustomShape 2"/>
          <p:cNvSpPr/>
          <p:nvPr/>
        </p:nvSpPr>
        <p:spPr>
          <a:xfrm>
            <a:off x="0" y="0"/>
            <a:ext cx="4059720" cy="6857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600" algn="l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119" name="TextShape 3"/>
          <p:cNvSpPr txBox="1"/>
          <p:nvPr/>
        </p:nvSpPr>
        <p:spPr>
          <a:xfrm>
            <a:off x="213756" y="1589040"/>
            <a:ext cx="3753804" cy="36799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cap="all" spc="-1" dirty="0">
                <a:solidFill>
                  <a:srgbClr val="FFFFFF"/>
                </a:solidFill>
                <a:latin typeface="Tw Cen MT"/>
              </a:rPr>
              <a:t>JOŠ JEDAN VAŽAN </a:t>
            </a:r>
            <a:r>
              <a:rPr lang="hr-HR" sz="4400" b="0" strike="noStrike" cap="all" spc="-1" dirty="0" smtClean="0">
                <a:solidFill>
                  <a:srgbClr val="FFFFFF"/>
                </a:solidFill>
                <a:latin typeface="Tw Cen MT"/>
              </a:rPr>
              <a:t>RIZIČNI ČIMBENIK</a:t>
            </a:r>
            <a:r>
              <a:rPr lang="en-US" sz="4400" b="0" strike="noStrike" cap="all" spc="-1" dirty="0" smtClean="0">
                <a:solidFill>
                  <a:srgbClr val="FFFFFF"/>
                </a:solidFill>
                <a:latin typeface="Tw Cen MT"/>
              </a:rPr>
              <a:t>!</a:t>
            </a:r>
            <a:endParaRPr lang="en-US" sz="4400" b="0" strike="noStrike" spc="-1" dirty="0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120" name="Picture 11"/>
          <p:cNvPicPr/>
          <p:nvPr/>
        </p:nvPicPr>
        <p:blipFill>
          <a:blip r:embed="rId2"/>
          <a:srcRect r="66708" b="77922"/>
          <a:stretch/>
        </p:blipFill>
        <p:spPr>
          <a:xfrm>
            <a:off x="0" y="0"/>
            <a:ext cx="4059720" cy="1514160"/>
          </a:xfrm>
          <a:prstGeom prst="rect">
            <a:avLst/>
          </a:prstGeom>
          <a:ln>
            <a:noFill/>
          </a:ln>
        </p:spPr>
      </p:pic>
      <p:sp>
        <p:nvSpPr>
          <p:cNvPr id="121" name="TextShape 4"/>
          <p:cNvSpPr txBox="1"/>
          <p:nvPr/>
        </p:nvSpPr>
        <p:spPr>
          <a:xfrm>
            <a:off x="4634640" y="1049760"/>
            <a:ext cx="6642360" cy="47581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</a:pPr>
            <a:endParaRPr lang="en-US" sz="2000" b="0" strike="noStrike" cap="all" spc="-1" dirty="0">
              <a:solidFill>
                <a:srgbClr val="000000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1" u="sng" strike="noStrike" spc="-1" dirty="0" err="1">
                <a:solidFill>
                  <a:srgbClr val="000000"/>
                </a:solidFill>
                <a:uFillTx/>
                <a:latin typeface="Tw Cen MT"/>
              </a:rPr>
              <a:t>Epidemija</a:t>
            </a:r>
            <a:r>
              <a:rPr lang="en-US" sz="2000" b="1" u="sng" strike="noStrike" spc="-1" dirty="0">
                <a:solidFill>
                  <a:srgbClr val="000000"/>
                </a:solidFill>
                <a:uFillTx/>
                <a:latin typeface="Tw Cen MT"/>
              </a:rPr>
              <a:t> </a:t>
            </a:r>
            <a:r>
              <a:rPr lang="en-US" sz="2000" b="1" u="sng" strike="noStrike" spc="-1" dirty="0" err="1">
                <a:solidFill>
                  <a:srgbClr val="000000"/>
                </a:solidFill>
                <a:uFillTx/>
                <a:latin typeface="Tw Cen MT"/>
              </a:rPr>
              <a:t>popustljivog</a:t>
            </a:r>
            <a:r>
              <a:rPr lang="en-US" sz="2000" b="1" u="sng" strike="noStrike" spc="-1" dirty="0">
                <a:solidFill>
                  <a:srgbClr val="000000"/>
                </a:solidFill>
                <a:uFillTx/>
                <a:latin typeface="Tw Cen MT"/>
              </a:rPr>
              <a:t> </a:t>
            </a:r>
            <a:r>
              <a:rPr lang="en-US" sz="2000" b="1" u="sng" strike="noStrike" spc="-1" dirty="0" err="1">
                <a:solidFill>
                  <a:srgbClr val="000000"/>
                </a:solidFill>
                <a:uFillTx/>
                <a:latin typeface="Tw Cen MT"/>
              </a:rPr>
              <a:t>odgoja</a:t>
            </a:r>
            <a:endParaRPr lang="en-US" sz="2000" b="0" strike="noStrike" cap="all" spc="-1" dirty="0">
              <a:solidFill>
                <a:srgbClr val="000000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Serija</a:t>
            </a:r>
            <a:r>
              <a:rPr lang="en-US" sz="20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logitudinalnih</a:t>
            </a:r>
            <a:r>
              <a:rPr lang="en-US" sz="20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istraživanja</a:t>
            </a:r>
            <a:r>
              <a:rPr lang="en-US" sz="20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 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Davida</a:t>
            </a:r>
            <a:r>
              <a:rPr lang="en-US" sz="20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 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Bredehofta</a:t>
            </a:r>
            <a:r>
              <a:rPr lang="en-US" sz="20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i</a:t>
            </a:r>
            <a:r>
              <a:rPr lang="en-US" sz="20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 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njegovih</a:t>
            </a:r>
            <a:r>
              <a:rPr lang="en-US" sz="20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suradnika</a:t>
            </a:r>
            <a:r>
              <a:rPr lang="en-US" sz="20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započeta</a:t>
            </a:r>
            <a:r>
              <a:rPr lang="en-US" sz="20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1996.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godine</a:t>
            </a:r>
            <a:r>
              <a:rPr lang="en-US" sz="20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uz</a:t>
            </a:r>
            <a:r>
              <a:rPr lang="en-US" sz="20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sudjelovanje</a:t>
            </a:r>
            <a:r>
              <a:rPr lang="en-US" sz="20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više</a:t>
            </a:r>
            <a:r>
              <a:rPr lang="en-US" sz="20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od tri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i</a:t>
            </a:r>
            <a:r>
              <a:rPr lang="en-US" sz="20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pol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tisuće</a:t>
            </a:r>
            <a:r>
              <a:rPr lang="en-US" sz="20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ispitanika</a:t>
            </a:r>
            <a:r>
              <a:rPr lang="en-US" sz="20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djece</a:t>
            </a:r>
            <a:r>
              <a:rPr lang="en-US" sz="20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i</a:t>
            </a:r>
            <a:r>
              <a:rPr lang="en-US" sz="20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 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njihovih</a:t>
            </a:r>
            <a:r>
              <a:rPr lang="en-US" sz="20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roditelja</a:t>
            </a:r>
            <a:r>
              <a:rPr lang="en-US" sz="20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donosi</a:t>
            </a:r>
            <a:r>
              <a:rPr lang="en-US" sz="20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 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pokazatelje</a:t>
            </a:r>
            <a:r>
              <a:rPr lang="en-US" sz="20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negativnih</a:t>
            </a:r>
            <a:r>
              <a:rPr lang="en-US" sz="20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posljedica</a:t>
            </a:r>
            <a:r>
              <a:rPr lang="en-US" sz="20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pretjerane</a:t>
            </a:r>
            <a:r>
              <a:rPr lang="en-US" sz="20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roditeljske</a:t>
            </a:r>
            <a:r>
              <a:rPr lang="en-US" sz="20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popustljivosti</a:t>
            </a:r>
            <a:endParaRPr lang="en-US" sz="2000" b="0" strike="noStrike" cap="all" spc="-1" dirty="0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122" name="Picture 13"/>
          <p:cNvPicPr/>
          <p:nvPr/>
        </p:nvPicPr>
        <p:blipFill>
          <a:blip r:embed="rId3"/>
          <a:srcRect l="78757" t="72835" b="14151"/>
          <a:stretch/>
        </p:blipFill>
        <p:spPr>
          <a:xfrm>
            <a:off x="1377000" y="5963040"/>
            <a:ext cx="2590560" cy="892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913680" y="618480"/>
            <a:ext cx="10364040" cy="15958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100" b="1" strike="noStrike" cap="all" spc="-1" dirty="0">
                <a:solidFill>
                  <a:srgbClr val="000000"/>
                </a:solidFill>
                <a:latin typeface="Tw Cen MT"/>
                <a:ea typeface="Tw Cen MT"/>
              </a:rPr>
              <a:t>PRETJERANA  POPUSTLJIVOST SE MANIFESTIRA NA TRI NAČINA:</a:t>
            </a:r>
            <a:endParaRPr lang="en-US" sz="3100" b="1" strike="noStrike" spc="-1" dirty="0">
              <a:solidFill>
                <a:srgbClr val="000000"/>
              </a:solidFill>
              <a:latin typeface="Tw Cen MT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2045937084"/>
              </p:ext>
            </p:extLst>
          </p:nvPr>
        </p:nvGraphicFramePr>
        <p:xfrm>
          <a:off x="914400" y="2532600"/>
          <a:ext cx="10362960" cy="3028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4060080" y="0"/>
            <a:ext cx="8131680" cy="685764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2"/>
          <p:cNvSpPr/>
          <p:nvPr/>
        </p:nvSpPr>
        <p:spPr>
          <a:xfrm>
            <a:off x="0" y="0"/>
            <a:ext cx="4059720" cy="68576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9B9B9"/>
              </a:gs>
            </a:gsLst>
            <a:lin ang="5400000"/>
          </a:gradFill>
          <a:ln>
            <a:noFill/>
          </a:ln>
          <a:effectLst>
            <a:outerShdw blurRad="50800" dist="12600" algn="l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6" name="Picture 11"/>
          <p:cNvPicPr/>
          <p:nvPr/>
        </p:nvPicPr>
        <p:blipFill>
          <a:blip r:embed="rId2"/>
          <a:srcRect r="66708" b="77922"/>
          <a:stretch/>
        </p:blipFill>
        <p:spPr>
          <a:xfrm>
            <a:off x="0" y="0"/>
            <a:ext cx="4059720" cy="1514160"/>
          </a:xfrm>
          <a:prstGeom prst="rect">
            <a:avLst/>
          </a:prstGeom>
          <a:ln>
            <a:noFill/>
          </a:ln>
        </p:spPr>
      </p:pic>
      <p:sp>
        <p:nvSpPr>
          <p:cNvPr id="127" name="TextShape 3"/>
          <p:cNvSpPr txBox="1"/>
          <p:nvPr/>
        </p:nvSpPr>
        <p:spPr>
          <a:xfrm>
            <a:off x="0" y="0"/>
            <a:ext cx="4059720" cy="6855480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bg2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0" strike="noStrike" cap="all" spc="-1" dirty="0">
                <a:solidFill>
                  <a:srgbClr val="000000"/>
                </a:solidFill>
                <a:latin typeface="Tw Cen MT"/>
              </a:rPr>
              <a:t>POSLJEDICE POPUSTLJIVOG ODGOJA</a:t>
            </a:r>
            <a:endParaRPr lang="en-US" sz="3100" b="0" strike="noStrike" spc="-1" dirty="0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8" name="TextShape 4"/>
          <p:cNvSpPr txBox="1"/>
          <p:nvPr/>
        </p:nvSpPr>
        <p:spPr>
          <a:xfrm>
            <a:off x="4700880" y="1193400"/>
            <a:ext cx="6576120" cy="4470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Pretjerano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zaštićivana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djeca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u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doba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svoje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adolescencije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i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rane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mladosti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pokazuju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različite</a:t>
            </a:r>
            <a:r>
              <a:rPr lang="en-US" sz="2400" b="1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oblike</a:t>
            </a:r>
            <a:r>
              <a:rPr lang="en-US" sz="2400" b="1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disfunkcionalnog</a:t>
            </a:r>
            <a:r>
              <a:rPr lang="en-US" sz="2400" b="1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mišljenja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i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ponašanja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npr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.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imaju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osjećaj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neuspješnosti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ili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razvijaju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samopoštovanje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i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samopouzdanje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bez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pokrića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,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nisu</a:t>
            </a:r>
            <a:r>
              <a:rPr lang="en-US" sz="2400" b="1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u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stanju</a:t>
            </a:r>
            <a:r>
              <a:rPr lang="en-US" sz="2400" b="1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odgoditi</a:t>
            </a:r>
            <a:r>
              <a:rPr lang="en-US" sz="2400" b="1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zadovoljenje</a:t>
            </a:r>
            <a:r>
              <a:rPr lang="en-US" sz="2400" b="1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neke</a:t>
            </a:r>
            <a:r>
              <a:rPr lang="en-US" sz="2400" b="1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potrebe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(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nemaju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samokontrolu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sve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žele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isti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čas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);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jako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su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usmjereni</a:t>
            </a:r>
            <a:r>
              <a:rPr lang="en-US" sz="2400" b="1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na</a:t>
            </a:r>
            <a:r>
              <a:rPr lang="en-US" sz="2400" b="1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materijalističke</a:t>
            </a:r>
            <a:r>
              <a:rPr lang="en-US" sz="2400" b="1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vrijednosti</a:t>
            </a:r>
            <a:r>
              <a:rPr lang="en-US" sz="2400" b="1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i</a:t>
            </a:r>
            <a:r>
              <a:rPr lang="en-US" sz="2400" b="1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ciljeve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;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nemaju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osjećaja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zahvalnosti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za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ono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što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su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dobili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;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nesretni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su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(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Bredehoft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, Clarke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i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Dawson, 2002; Slinger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i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w Cen MT"/>
                <a:ea typeface="Tw Cen MT"/>
              </a:rPr>
              <a:t>Bredehoft</a:t>
            </a:r>
            <a:r>
              <a:rPr lang="en-US" sz="2400" b="0" strike="noStrike" spc="-1" dirty="0">
                <a:solidFill>
                  <a:srgbClr val="000000"/>
                </a:solidFill>
                <a:latin typeface="Tw Cen MT"/>
                <a:ea typeface="Tw Cen MT"/>
              </a:rPr>
              <a:t>, 2010)</a:t>
            </a:r>
            <a:endParaRPr lang="en-US" sz="2400" b="0" strike="noStrike" cap="all" spc="-1" dirty="0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129" name="Picture 13"/>
          <p:cNvPicPr/>
          <p:nvPr/>
        </p:nvPicPr>
        <p:blipFill>
          <a:blip r:embed="rId3"/>
          <a:srcRect l="78757" t="72835" b="14151"/>
          <a:stretch/>
        </p:blipFill>
        <p:spPr>
          <a:xfrm>
            <a:off x="1377000" y="5963040"/>
            <a:ext cx="2590560" cy="892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DBE516EED89BA4C84645EB9BC4869FB" ma:contentTypeVersion="6" ma:contentTypeDescription="Stvaranje novog dokumenta." ma:contentTypeScope="" ma:versionID="01103a1e38d8d8ee1bfe0653fb65b308">
  <xsd:schema xmlns:xsd="http://www.w3.org/2001/XMLSchema" xmlns:xs="http://www.w3.org/2001/XMLSchema" xmlns:p="http://schemas.microsoft.com/office/2006/metadata/properties" xmlns:ns2="079479f2-8b72-4041-bfdc-3d3d8feaffad" targetNamespace="http://schemas.microsoft.com/office/2006/metadata/properties" ma:root="true" ma:fieldsID="f44723e9e4c689fd322943ad96e62b68" ns2:_="">
    <xsd:import namespace="079479f2-8b72-4041-bfdc-3d3d8feaff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479f2-8b72-4041-bfdc-3d3d8feaff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25A8D1-7822-493F-9D10-7573DAA9A7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948603-14AD-4827-8504-366311B71AD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B21C839-F76C-48EE-BB99-699CA32F4A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9479f2-8b72-4041-bfdc-3d3d8feaff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TM00001031</Template>
  <TotalTime>110</TotalTime>
  <Words>828</Words>
  <Application>Microsoft Office PowerPoint</Application>
  <PresentationFormat>Široki zaslon</PresentationFormat>
  <Paragraphs>93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19</vt:i4>
      </vt:variant>
    </vt:vector>
  </HeadingPairs>
  <TitlesOfParts>
    <vt:vector size="28" baseType="lpstr">
      <vt:lpstr>Arial</vt:lpstr>
      <vt:lpstr>DejaVu Sans</vt:lpstr>
      <vt:lpstr>Georgia</vt:lpstr>
      <vt:lpstr>Symbol</vt:lpstr>
      <vt:lpstr>Times New Roman</vt:lpstr>
      <vt:lpstr>Tw Cen MT</vt:lpstr>
      <vt:lpstr>Wingdings</vt:lpstr>
      <vt:lpstr>Office Theme</vt:lpstr>
      <vt:lpstr>Office Theme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KAKO VI MOŽETE POMOĆI SVOM                    DJETETU?</vt:lpstr>
      <vt:lpstr>KAKO VI MOŽETE POMOĆI SVOM                    DJETETU?</vt:lpstr>
      <vt:lpstr>KAKO VI MOŽETE POMOĆI SVOM                    DJETETU?</vt:lpstr>
      <vt:lpstr>KAKO VI MOŽETE POMOĆI SVOM                    DJETETU?</vt:lpstr>
      <vt:lpstr>Još nekoliko savjeta…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Knjižnica</cp:lastModifiedBy>
  <cp:revision>535</cp:revision>
  <dcterms:created xsi:type="dcterms:W3CDTF">2021-01-12T15:32:03Z</dcterms:created>
  <dcterms:modified xsi:type="dcterms:W3CDTF">2021-03-15T09:00:27Z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22</vt:i4>
  </property>
  <property fmtid="{D5CDD505-2E9C-101B-9397-08002B2CF9AE}" pid="12" name="ContentTypeId">
    <vt:lpwstr>0x0101008DBE516EED89BA4C84645EB9BC4869FB</vt:lpwstr>
  </property>
</Properties>
</file>