
<file path=[Content_Types].xml><?xml version="1.0" encoding="utf-8"?>
<Types xmlns="http://schemas.openxmlformats.org/package/2006/content-types">
  <Default Extension="png" ContentType="image/png"/>
  <Default Extension="jpeg" ContentType="image/jpeg"/>
  <Default Extension="web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5"/>
  </p:notesMasterIdLst>
  <p:handoutMasterIdLst>
    <p:handoutMasterId r:id="rId26"/>
  </p:handoutMasterIdLst>
  <p:sldIdLst>
    <p:sldId id="257" r:id="rId2"/>
    <p:sldId id="258" r:id="rId3"/>
    <p:sldId id="271" r:id="rId4"/>
    <p:sldId id="260" r:id="rId5"/>
    <p:sldId id="287" r:id="rId6"/>
    <p:sldId id="294" r:id="rId7"/>
    <p:sldId id="289" r:id="rId8"/>
    <p:sldId id="290" r:id="rId9"/>
    <p:sldId id="295" r:id="rId10"/>
    <p:sldId id="291" r:id="rId11"/>
    <p:sldId id="292" r:id="rId12"/>
    <p:sldId id="275" r:id="rId13"/>
    <p:sldId id="276" r:id="rId14"/>
    <p:sldId id="279" r:id="rId15"/>
    <p:sldId id="280" r:id="rId16"/>
    <p:sldId id="296" r:id="rId17"/>
    <p:sldId id="297" r:id="rId18"/>
    <p:sldId id="298" r:id="rId19"/>
    <p:sldId id="299" r:id="rId20"/>
    <p:sldId id="302" r:id="rId21"/>
    <p:sldId id="300" r:id="rId22"/>
    <p:sldId id="263" r:id="rId23"/>
    <p:sldId id="301" r:id="rId2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3" autoAdjust="0"/>
    <p:restoredTop sz="96187" autoAdjust="0"/>
  </p:normalViewPr>
  <p:slideViewPr>
    <p:cSldViewPr snapToGrid="0">
      <p:cViewPr varScale="1">
        <p:scale>
          <a:sx n="80" d="100"/>
          <a:sy n="80" d="100"/>
        </p:scale>
        <p:origin x="120" y="636"/>
      </p:cViewPr>
      <p:guideLst/>
    </p:cSldViewPr>
  </p:slideViewPr>
  <p:outlineViewPr>
    <p:cViewPr>
      <p:scale>
        <a:sx n="33" d="100"/>
        <a:sy n="33" d="100"/>
      </p:scale>
      <p:origin x="0" y="-9072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479CE59-AB43-44A3-9F52-BA21C57D390A}" type="datetime1">
              <a:rPr lang="hr-HR" smtClean="0"/>
              <a:pPr algn="r" rtl="0"/>
              <a:t>27.9.2022.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hr-HR" smtClean="0"/>
              <a:pPr algn="r" rtl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872C7C29-F5DC-43D3-962E-AFF22544E97B}" type="datetime1">
              <a:rPr lang="hr-HR" smtClean="0"/>
              <a:pPr algn="r"/>
              <a:t>27.9.2022.</a:t>
            </a:fld>
            <a:r>
              <a:rPr lang="hr-HR" dirty="0"/>
              <a:t>.</a:t>
            </a:r>
          </a:p>
        </p:txBody>
      </p:sp>
      <p:sp>
        <p:nvSpPr>
          <p:cNvPr id="4" name="Rezervirano mjesto za sliku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dirty="0"/>
              <a:t>Kliknite da biste uredili stilove teksta matrice</a:t>
            </a:r>
          </a:p>
          <a:p>
            <a:pPr lvl="1" rtl="0"/>
            <a:r>
              <a:rPr lang="hr-HR" dirty="0"/>
              <a:t>Druga razina</a:t>
            </a:r>
          </a:p>
          <a:p>
            <a:pPr lvl="2" rtl="0"/>
            <a:r>
              <a:rPr lang="hr-HR" dirty="0"/>
              <a:t>Treća razina</a:t>
            </a:r>
          </a:p>
          <a:p>
            <a:pPr lvl="3" rtl="0"/>
            <a:r>
              <a:rPr lang="hr-HR" dirty="0"/>
              <a:t>Četvrta razina</a:t>
            </a:r>
          </a:p>
          <a:p>
            <a:pPr lvl="4" rtl="0"/>
            <a:r>
              <a:rPr lang="hr-HR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C8DC57A8-AE18-4654-B6AF-04B3577165BE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53406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6341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948217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1363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299494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16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30489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04864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9364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97392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247032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6930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8589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3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94444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4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51424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035358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7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29665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8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256638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10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8871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hr-HR" smtClean="0"/>
              <a:pPr/>
              <a:t>11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56576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01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757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918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0541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3613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4395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FD832-5572-4A10-AAD1-6F0E9250574B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6257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1702F-4116-4F57-94B5-8524C41F8484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209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9DDC8-0C0D-408C-A278-3E5E49FCE68C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45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3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4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5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6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7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8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9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0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1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6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39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2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3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37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40" name="Rezervirano mjesto za teks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D71C69-56CB-4FDD-BD88-46B617C92F2E}" type="datetime1">
              <a:rPr lang="hr-HR" smtClean="0"/>
              <a:pPr/>
              <a:t>27.9.2022.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5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6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9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1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78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2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9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80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83" name="Rezervirano mjesto za teks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24A7A35-4548-4474-A8AF-8E83A54B9FA7}" type="datetime1">
              <a:rPr lang="hr-HR" smtClean="0"/>
              <a:pPr/>
              <a:t>27.9.2022.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A255B-A5F4-40BB-BC25-5E81185CD54E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0052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hr-HR"/>
              <a:t>Uredite stil naslova matrice</a:t>
            </a:r>
            <a:endParaRPr lang="hr-HR" dirty="0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6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7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8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89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0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1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2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3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4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5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96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97" name="Rezervirano mjesto za sliku 33" descr="Prazno rezervirano mjesto za dodavanje slike. Kliknite rezervirano mjesto i odaberite sliku koju želite dodati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0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1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2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3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4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5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6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7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8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09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0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11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Prostoručni oblik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4" name="Prostoručni oblik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5" name="Prostoručni oblik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6" name="Prostoručni oblik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7" name="Prostoručni oblik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8" name="Prostoručni oblik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19" name="Prostoručni oblik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0" name="Prostoručni oblik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1" name="Prostoručni oblik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2" name="Prostoručni oblik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3" name="Prostoručni oblik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  <p:sp>
          <p:nvSpPr>
            <p:cNvPr id="124" name="Prostoručni oblik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hr-HR" dirty="0"/>
            </a:p>
          </p:txBody>
        </p:sp>
      </p:grpSp>
      <p:sp>
        <p:nvSpPr>
          <p:cNvPr id="125" name="Rezervirano mjesto za sliku 33" descr="Prazno rezervirano mjesto za dodavanje slike. Kliknite rezervirano mjesto i odaberite sliku koju želite dodati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hr-HR"/>
              <a:t>Kliknite ikonu da biste dodali  sliku</a:t>
            </a:r>
            <a:endParaRPr lang="hr-HR" dirty="0"/>
          </a:p>
        </p:txBody>
      </p:sp>
      <p:sp>
        <p:nvSpPr>
          <p:cNvPr id="126" name="Rezervirano mjesto za teks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hr-HR"/>
              <a:t>Uredite stilove teksta matrice</a:t>
            </a:r>
          </a:p>
        </p:txBody>
      </p:sp>
      <p:sp>
        <p:nvSpPr>
          <p:cNvPr id="8" name="Rezervirano mjesto za broj slajda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sp>
        <p:nvSpPr>
          <p:cNvPr id="7" name="Rezervirano mjesto za podnožj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r-HR" dirty="0"/>
          </a:p>
        </p:txBody>
      </p:sp>
      <p:sp>
        <p:nvSpPr>
          <p:cNvPr id="6" name="Rezervirano mjesto za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88723A5-F4CF-4DE3-8590-EFF5BC8ACA80}" type="datetime1">
              <a:rPr lang="hr-HR" smtClean="0"/>
              <a:pPr/>
              <a:t>27.9.2022.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9/27/2022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824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B6F2-E134-4EC4-BA79-DA75817F38EA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099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71986-3044-4F39-96BE-9827B10FC82C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31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5DC41-1D85-4342-B928-E4421B5630A3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5868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19560-C839-46CB-AA65-661F80B5F9A5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3073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FE14-8FEB-4FB7-96F3-248DCACF1460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23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 smtClean="0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49938-8776-4BAB-91A7-F7F59A04B4A7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22B156B-59AE-415F-B24B-8756D48BB977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855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D9FD832-5572-4A10-AAD1-6F0E9250574B}" type="datetime1">
              <a:rPr lang="hr-HR" smtClean="0"/>
              <a:pPr/>
              <a:t>27.9.2022.</a:t>
            </a:fld>
            <a:endParaRPr lang="hr-H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rtl="0"/>
            <a:fld id="{022B156B-59AE-415F-B24B-8756D48BB977}" type="slidenum">
              <a:rPr lang="hr-HR" smtClean="0"/>
              <a:pPr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1905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660" r:id="rId18"/>
    <p:sldLayoutId id="2147483661" r:id="rId19"/>
    <p:sldLayoutId id="2147483662" r:id="rId2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ebp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s-ljudevit-gaj-mihovljan.skole.hr/akti_skole?news_id=455#mod_new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os-ljudevit-gaj-mihovljan.skole.hr/statut?news_hk=5429&amp;news_id=1137&amp;mshow=825#mod_new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r>
              <a:rPr lang="hr-HR" dirty="0" smtClean="0"/>
              <a:t>1. roditeljski </a:t>
            </a:r>
            <a:r>
              <a:rPr lang="hr-HR" dirty="0"/>
              <a:t>sastanak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650065" y="4596061"/>
            <a:ext cx="6858002" cy="709864"/>
          </a:xfrm>
        </p:spPr>
        <p:txBody>
          <a:bodyPr rtlCol="0">
            <a:normAutofit/>
          </a:bodyPr>
          <a:lstStyle/>
          <a:p>
            <a:pPr rtl="0"/>
            <a:r>
              <a:rPr lang="hr-HR" sz="1600" dirty="0" smtClean="0"/>
              <a:t>OŠ „Ljudevit Gaj” Mihovljan</a:t>
            </a:r>
          </a:p>
          <a:p>
            <a:pPr rtl="0"/>
            <a:r>
              <a:rPr lang="hr-HR" sz="1600" dirty="0" smtClean="0"/>
              <a:t>Školska godina 2022./2023.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143000" y="633748"/>
            <a:ext cx="9601200" cy="1303337"/>
          </a:xfrm>
        </p:spPr>
        <p:txBody>
          <a:bodyPr rtlCol="0">
            <a:normAutofit/>
          </a:bodyPr>
          <a:lstStyle/>
          <a:p>
            <a:r>
              <a:rPr lang="hr-HR" sz="3200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4294967295"/>
          </p:nvPr>
        </p:nvSpPr>
        <p:spPr>
          <a:xfrm>
            <a:off x="1058779" y="1937085"/>
            <a:ext cx="4932947" cy="330993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Prava i obveze učitelja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ocjenjuje javno u razrednome odjelu ili odgojno-obrazovnoj skupini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je dužan svaku ocjenu javno priopćiti i obrazložiti učeniku.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 je dužan priopćenu ocjenu upisati u imenik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Ocijenjeni pisani rad te druge vrste radova, učitelj je dužan dati učeniku na uvid i čuvati u školi do kraja školske godine.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Učitelj/nastavnik svakog nastavnoga predmeta je na početku i tijekom nastavne godine dužan upoznati učenike s elementima vrednovanja, odgojno-obrazovnim ishodima, kompetencijama, razinom dobar ostvarenosti iz kurikuluma nastavnog predmeta, planiranim metodama vrednovanja te planiranoj učestalosti vrednovanja, a vrednovanje postignuća učenika s teškoćama dužan je uskladiti s preporukama stručnih suradnika</a:t>
            </a:r>
            <a:r>
              <a:rPr lang="hr-HR" sz="1400" dirty="0" smtClean="0"/>
              <a:t>.</a:t>
            </a:r>
          </a:p>
          <a:p>
            <a:pPr>
              <a:spcBef>
                <a:spcPts val="600"/>
              </a:spcBef>
            </a:pPr>
            <a:endParaRPr lang="hr-HR" sz="1400" dirty="0"/>
          </a:p>
          <a:p>
            <a:pPr marL="0" indent="0">
              <a:spcBef>
                <a:spcPts val="600"/>
              </a:spcBef>
              <a:buNone/>
            </a:pPr>
            <a:endParaRPr lang="hr-HR" sz="1800" dirty="0"/>
          </a:p>
        </p:txBody>
      </p:sp>
      <p:cxnSp>
        <p:nvCxnSpPr>
          <p:cNvPr id="5" name="Ravni poveznik 4"/>
          <p:cNvCxnSpPr/>
          <p:nvPr/>
        </p:nvCxnSpPr>
        <p:spPr>
          <a:xfrm flipV="1">
            <a:off x="1143000" y="1756611"/>
            <a:ext cx="9601200" cy="36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ravokutnik 7"/>
          <p:cNvSpPr/>
          <p:nvPr/>
        </p:nvSpPr>
        <p:spPr>
          <a:xfrm>
            <a:off x="6184231" y="2081463"/>
            <a:ext cx="5231731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1600" b="1" dirty="0"/>
              <a:t>Svi učitelji dužni su planirati termine za individualne informativne razgovore. Termini se javno objavljuju na mrežnim stranicama škole.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1600" b="1" dirty="0"/>
              <a:t>Razrednik</a:t>
            </a:r>
            <a:r>
              <a:rPr lang="hr-HR" sz="1600" dirty="0"/>
              <a:t> je dužan jed</a:t>
            </a:r>
            <a:r>
              <a:rPr lang="hr-HR" sz="1600" b="1" dirty="0"/>
              <a:t>nom tjedno organizirati individualni informativni razgovor za roditelje </a:t>
            </a:r>
            <a:r>
              <a:rPr lang="hr-HR" sz="1600" dirty="0"/>
              <a:t>na kojemu izvješćuje roditelja o postignutim kompetencija, izostancima i vladanju, </a:t>
            </a:r>
          </a:p>
          <a:p>
            <a:pPr marL="285750" indent="-2857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1600" b="1" dirty="0"/>
              <a:t>Razrednik je dužan tijekom nastavne godine održati najmanje tri roditeljska sastanka </a:t>
            </a:r>
            <a:r>
              <a:rPr lang="hr-HR" sz="1600" dirty="0"/>
              <a:t>na kojima daje pregled razrednih postignuća u prethodnome razdoblju, informira roditelje o aktivnostima u razrednome odjelu te osigurava razmjenu informacija između roditelja i učitelja/nastavnika, stručne službe i ravnatelja.</a:t>
            </a:r>
          </a:p>
        </p:txBody>
      </p:sp>
    </p:spTree>
    <p:extLst>
      <p:ext uri="{BB962C8B-B14F-4D97-AF65-F5344CB8AC3E}">
        <p14:creationId xmlns:p14="http://schemas.microsoft.com/office/powerpoint/2010/main" val="285427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1800" b="1" dirty="0"/>
              <a:t>Prava i obveze učenika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600" dirty="0"/>
              <a:t>Učenik ima pravo znati </a:t>
            </a:r>
            <a:r>
              <a:rPr lang="hr-HR" sz="1600" b="1" dirty="0"/>
              <a:t>elemente vrednovanja, kao i planirane metode, načine i postupke vrednovanja </a:t>
            </a:r>
            <a:r>
              <a:rPr lang="hr-HR" sz="1600" dirty="0"/>
              <a:t>od svakoga učitelja/nastavnika za svaki nastavni predmet.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600" b="1" dirty="0"/>
              <a:t>Učenik je dužan pridržavati se svih pravila koja se odnose na načine i postupke vrednovanja, te na pravila ponašanja učenika u školi.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1600" dirty="0"/>
              <a:t>Ukoliko se </a:t>
            </a:r>
            <a:r>
              <a:rPr lang="hr-HR" sz="1600" b="1" dirty="0"/>
              <a:t>učenik ne pridržava pravila,</a:t>
            </a:r>
            <a:r>
              <a:rPr lang="hr-HR" sz="1600" dirty="0"/>
              <a:t> učitelj može predložiti određenu pedagošku mjeru razredniku, razrednome vijeću ili učiteljskome vijeću.</a:t>
            </a:r>
            <a:endParaRPr lang="hr-HR" sz="16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hr-H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endParaRPr lang="hr-HR" sz="16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hr-HR" sz="1600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81344" y="2452035"/>
            <a:ext cx="5032088" cy="3924701"/>
          </a:xfrm>
        </p:spPr>
        <p:txBody>
          <a:bodyPr>
            <a:normAutofit fontScale="40000" lnSpcReduction="2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4900" b="1" dirty="0"/>
              <a:t>Prava i obveze roditelja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3400" b="1" dirty="0"/>
              <a:t>Roditelj ima pravo znati elemente ocjenjivanja</a:t>
            </a:r>
            <a:r>
              <a:rPr lang="hr-HR" sz="3400" dirty="0"/>
              <a:t>, kao i načine i postupke vrednovanja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3400" dirty="0"/>
              <a:t>O načinima i postupcima vrednovanja i ocjenjivanja roditelje </a:t>
            </a:r>
            <a:r>
              <a:rPr lang="hr-HR" sz="3400" b="1" dirty="0"/>
              <a:t>informira razrednik na roditeljskim sastancima i individualnim informativnim razgovorima</a:t>
            </a:r>
            <a:r>
              <a:rPr lang="hr-HR" sz="34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3400" dirty="0"/>
              <a:t>Roditelj je </a:t>
            </a:r>
            <a:r>
              <a:rPr lang="hr-HR" sz="3400" b="1" dirty="0"/>
              <a:t>dužan redovito dolaziti na roditeljske sastanke</a:t>
            </a:r>
            <a:r>
              <a:rPr lang="hr-HR" sz="3400" dirty="0"/>
              <a:t> i razgovore s razrednikom.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3400" b="1" dirty="0"/>
              <a:t>Roditelj ima pravo uvida u pisane i druge radove i ocjene djeteta </a:t>
            </a:r>
            <a:r>
              <a:rPr lang="hr-HR" sz="3400" dirty="0"/>
              <a:t>na organiziranim individualnim informativnim razgovorima s razrednikom ili predmetnim učiteljem/nastavnikom.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3400" dirty="0"/>
              <a:t>U </a:t>
            </a:r>
            <a:r>
              <a:rPr lang="hr-HR" sz="3400" b="1" dirty="0"/>
              <a:t>posljednja dva tjedna prije završetka nastavne godine </a:t>
            </a:r>
            <a:r>
              <a:rPr lang="hr-HR" sz="3400" dirty="0"/>
              <a:t>ne organiziraju se roditeljski sastanci i individualni informativni razgovori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3400" dirty="0"/>
              <a:t>Roditelj </a:t>
            </a:r>
            <a:r>
              <a:rPr lang="hr-HR" sz="3400" b="1" dirty="0"/>
              <a:t>ima pravo izvijestiti ravnatelja </a:t>
            </a:r>
            <a:r>
              <a:rPr lang="hr-HR" sz="3400" dirty="0"/>
              <a:t>ako mu razrednik ili predmetni učitelj odbija dati pravodobne i potrebne obavijesti o uspjehu njegovoga djeteta.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1904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335506" y="452772"/>
            <a:ext cx="9601200" cy="1303337"/>
          </a:xfrm>
        </p:spPr>
        <p:txBody>
          <a:bodyPr rtlCol="0">
            <a:normAutofit/>
          </a:bodyPr>
          <a:lstStyle/>
          <a:p>
            <a:r>
              <a:rPr lang="hr-HR" sz="3600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4294967295"/>
          </p:nvPr>
        </p:nvSpPr>
        <p:spPr>
          <a:xfrm>
            <a:off x="1335506" y="1958056"/>
            <a:ext cx="5099050" cy="3311525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Svrha izricanja pedagoške mjere je da se njezinim izricanjem: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utječe na promjenu ponašanja učenika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da bude poticaj na odgovorno i primjerno ponašanje drugim učenicima.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potaknuti učenike na preuzimanje odgovornosti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usvajanje pozitivnog odnosa prema školskim obvezama i okruženju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Pedagoške mjere za koje se utvrđuju kriteriji u osnovnoj školi su: 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opomena, ukor, strogi ukor i preseljenje u drugu školu</a:t>
            </a:r>
            <a:r>
              <a:rPr lang="hr-HR" sz="1600" dirty="0" smtClean="0"/>
              <a:t>.</a:t>
            </a:r>
            <a:endParaRPr lang="hr-HR" sz="1600" dirty="0"/>
          </a:p>
          <a:p>
            <a:pPr>
              <a:spcBef>
                <a:spcPts val="600"/>
              </a:spcBef>
            </a:pPr>
            <a:endParaRPr lang="hr-HR" sz="1600" dirty="0"/>
          </a:p>
        </p:txBody>
      </p:sp>
      <p:sp>
        <p:nvSpPr>
          <p:cNvPr id="11" name="Rezervirano mjesto sadržaja 10"/>
          <p:cNvSpPr>
            <a:spLocks noGrp="1"/>
          </p:cNvSpPr>
          <p:nvPr>
            <p:ph sz="half" idx="4294967295"/>
          </p:nvPr>
        </p:nvSpPr>
        <p:spPr>
          <a:xfrm>
            <a:off x="6771440" y="2640014"/>
            <a:ext cx="4719637" cy="3309938"/>
          </a:xfrm>
        </p:spPr>
        <p:txBody>
          <a:bodyPr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dirty="0"/>
              <a:t>Pedagoške mjere izriču se zbog povrede dužnosti, neispunjavanja obveza, nasilničkog ponašanja i drugih neprimjerenih ponašanja.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600" dirty="0" smtClean="0"/>
              <a:t>Kriteriji </a:t>
            </a:r>
            <a:r>
              <a:rPr lang="hr-HR" sz="1600" dirty="0"/>
              <a:t>na temelju kojih se izriče pedagoška mjera su takvi da </a:t>
            </a:r>
            <a:r>
              <a:rPr lang="hr-HR" sz="1600" b="1" dirty="0"/>
              <a:t>potaknu učenika na odustajanje od neprihvatljivih oblika ponašanja </a:t>
            </a:r>
            <a:r>
              <a:rPr lang="hr-HR" sz="1600" dirty="0"/>
              <a:t>i usvajanje prihvatljivih oblika ponašanja, u skladu s pravilima i kućnim redom škole</a:t>
            </a:r>
          </a:p>
          <a:p>
            <a:endParaRPr lang="hr-HR" dirty="0"/>
          </a:p>
        </p:txBody>
      </p:sp>
      <p:cxnSp>
        <p:nvCxnSpPr>
          <p:cNvPr id="12" name="Ravni poveznik 11"/>
          <p:cNvCxnSpPr/>
          <p:nvPr/>
        </p:nvCxnSpPr>
        <p:spPr>
          <a:xfrm flipV="1">
            <a:off x="1510883" y="1479884"/>
            <a:ext cx="9250446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avinuti kut 16"/>
          <p:cNvSpPr/>
          <p:nvPr/>
        </p:nvSpPr>
        <p:spPr>
          <a:xfrm>
            <a:off x="6653464" y="2531059"/>
            <a:ext cx="4523874" cy="2474078"/>
          </a:xfrm>
          <a:prstGeom prst="foldedCorner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46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046748" y="525128"/>
            <a:ext cx="10029825" cy="1303338"/>
          </a:xfrm>
        </p:spPr>
        <p:txBody>
          <a:bodyPr rtlCol="0">
            <a:normAutofit/>
          </a:bodyPr>
          <a:lstStyle/>
          <a:p>
            <a:r>
              <a:rPr lang="hr-HR" sz="3600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4294967295"/>
          </p:nvPr>
        </p:nvSpPr>
        <p:spPr>
          <a:xfrm>
            <a:off x="1409533" y="1828466"/>
            <a:ext cx="10385425" cy="3319463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 smtClean="0"/>
              <a:t>Pedagoška mjera </a:t>
            </a:r>
            <a:r>
              <a:rPr lang="hr-HR" sz="1800" b="1" u="sng" dirty="0" smtClean="0"/>
              <a:t>OPOMENE</a:t>
            </a:r>
            <a:r>
              <a:rPr lang="hr-HR" sz="1800" b="1" dirty="0" smtClean="0"/>
              <a:t> slijedi nakon:</a:t>
            </a:r>
          </a:p>
          <a:p>
            <a:pPr>
              <a:spcBef>
                <a:spcPts val="600"/>
              </a:spcBef>
            </a:pPr>
            <a:r>
              <a:rPr lang="hr-HR" sz="1600" b="1" dirty="0" smtClean="0"/>
              <a:t>drugog </a:t>
            </a:r>
            <a:r>
              <a:rPr lang="hr-HR" sz="1600" b="1" dirty="0"/>
              <a:t>evidentiranog lakšeg neprihvatljivog ponašanja</a:t>
            </a:r>
            <a:r>
              <a:rPr lang="hr-HR" sz="1600" dirty="0"/>
              <a:t>: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izazivanje nereda, stvaranje buke, pričanje nakon usmene opomene učitelja ili dovikivanje tijekom nastave;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onečišćenje školskoga prostora i okoliša (npr. bacanje smeća izvan koševa za otpatke);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oštećivanje imovine u prostorima škole nanošenjem manje štete (npr. šaranje, urezivanje u namještaj);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nedopušteno korištenje informacijsko-komunikacijskih uređaja tijekom </a:t>
            </a:r>
            <a:r>
              <a:rPr lang="hr-HR" sz="1400" dirty="0" smtClean="0"/>
              <a:t>odgojno-obrazovnoga </a:t>
            </a:r>
            <a:r>
              <a:rPr lang="hr-HR" sz="1400" dirty="0"/>
              <a:t>rada;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pomaganje ili poticanje ulaska neovlaštenih osoba u školski prostor;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poticanje drugih učenika na neprihvatljiva ponašanja;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uznemiravanje učenika ili radnika škole odnosno aktivnosti koje izazivaju nelagodu u drugih osoba, nakon što je učenik na to upozoren;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korištenje nedopuštenih izvora podataka u svrhu prepisivanja</a:t>
            </a:r>
            <a:r>
              <a:rPr lang="hr-HR" sz="1400" dirty="0" smtClean="0"/>
              <a:t>.</a:t>
            </a:r>
          </a:p>
          <a:p>
            <a:pPr>
              <a:spcBef>
                <a:spcPts val="600"/>
              </a:spcBef>
            </a:pPr>
            <a:r>
              <a:rPr lang="hr-HR" sz="1600" b="1" dirty="0" smtClean="0"/>
              <a:t>više od 0,5% nastavnih sati </a:t>
            </a:r>
            <a:r>
              <a:rPr lang="hr-HR" sz="1600" dirty="0" smtClean="0"/>
              <a:t>od ukupnoga broja sati u koje je trebao biti uključen tijekom nastavne godine </a:t>
            </a:r>
            <a:r>
              <a:rPr lang="hr-HR" sz="1600" b="1" dirty="0" smtClean="0"/>
              <a:t>(više od 5 neopravdanih sati</a:t>
            </a:r>
            <a:r>
              <a:rPr lang="hr-HR" sz="1600" dirty="0" smtClean="0"/>
              <a:t>).</a:t>
            </a:r>
            <a:endParaRPr lang="hr-HR" sz="1600" dirty="0"/>
          </a:p>
        </p:txBody>
      </p:sp>
      <p:cxnSp>
        <p:nvCxnSpPr>
          <p:cNvPr id="8" name="Ravni poveznik 7"/>
          <p:cNvCxnSpPr/>
          <p:nvPr/>
        </p:nvCxnSpPr>
        <p:spPr>
          <a:xfrm flipV="1">
            <a:off x="1436437" y="1479884"/>
            <a:ext cx="9250446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25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794085" y="508001"/>
            <a:ext cx="10563726" cy="1303337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4294967295"/>
          </p:nvPr>
        </p:nvSpPr>
        <p:spPr>
          <a:xfrm>
            <a:off x="1139325" y="1612232"/>
            <a:ext cx="10218486" cy="3881437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Pedagoška mjera </a:t>
            </a:r>
            <a:r>
              <a:rPr lang="hr-HR" sz="1600" b="1" u="sng" dirty="0"/>
              <a:t>UKORA</a:t>
            </a:r>
            <a:r>
              <a:rPr lang="hr-HR" sz="1600" b="1" dirty="0"/>
              <a:t> slijedi </a:t>
            </a:r>
            <a:r>
              <a:rPr lang="hr-HR" sz="1600" b="1" dirty="0" smtClean="0"/>
              <a:t>nakon:</a:t>
            </a:r>
            <a:endParaRPr lang="hr-HR" sz="1600" b="1" dirty="0"/>
          </a:p>
          <a:p>
            <a:pPr>
              <a:spcBef>
                <a:spcPts val="600"/>
              </a:spcBef>
            </a:pPr>
            <a:r>
              <a:rPr lang="hr-HR" sz="1400" b="1" dirty="0"/>
              <a:t>težeg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ometanje odgojno-obrazovnoga rada na način da je onemogućeno njegovo daljnje izvođenje;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povreda dostojanstva druge osobe omalovažavanjem, vrijeđanjem ili širenjem neistina i glasina;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unošenje ili konzumiranje </a:t>
            </a:r>
            <a:r>
              <a:rPr lang="hr-HR" sz="1200" dirty="0" err="1"/>
              <a:t>psihoaktivnih</a:t>
            </a:r>
            <a:r>
              <a:rPr lang="hr-HR" sz="1200" dirty="0"/>
              <a:t> sredstava u prostor </a:t>
            </a:r>
            <a:r>
              <a:rPr lang="hr-HR" sz="1200" dirty="0" smtClean="0"/>
              <a:t>škole;</a:t>
            </a:r>
            <a:endParaRPr lang="hr-HR" sz="1200" dirty="0"/>
          </a:p>
          <a:p>
            <a:pPr lvl="1">
              <a:spcBef>
                <a:spcPts val="600"/>
              </a:spcBef>
            </a:pPr>
            <a:r>
              <a:rPr lang="hr-HR" sz="1200" dirty="0"/>
              <a:t>dovođenje ili pomaganje prilikom dolaska neovlaštenim </a:t>
            </a:r>
            <a:r>
              <a:rPr lang="hr-HR" sz="1200" dirty="0" smtClean="0"/>
              <a:t>osobama </a:t>
            </a:r>
            <a:r>
              <a:rPr lang="hr-HR" sz="1200" dirty="0"/>
              <a:t>koje su nanijele štetu osobama ili imovini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namjerno uništavanje imovine nanošenjem veće štete u prostoru škole;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prikrivanje nasilnih oblika ponašanja;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udaranje, sudjelovanje u tučnjavi i druga ponašanja koja mogu ugroziti sigurnost samog učenika ili druge osobe, ali bez težih posljedica;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korištenje ili zlouporaba podataka drugog učenika iz pedagoške dokumentacije;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klađenje ili kockanje u prostorima škole; 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prisvajanje tuđe stvari.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više od 1% nastavnih sati </a:t>
            </a:r>
            <a:r>
              <a:rPr lang="hr-HR" sz="1400" dirty="0"/>
              <a:t>od ukupnoga broja sati u koje je trebao biti uključen tijekom nastavne godine (</a:t>
            </a:r>
            <a:r>
              <a:rPr lang="hr-HR" sz="1400" b="1" dirty="0"/>
              <a:t>više od 10 neopravdanih sati</a:t>
            </a:r>
            <a:r>
              <a:rPr lang="hr-HR" sz="1400" dirty="0"/>
              <a:t>).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922756" y="1491916"/>
            <a:ext cx="10306384" cy="12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00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261060" y="524878"/>
            <a:ext cx="9601200" cy="1303338"/>
          </a:xfrm>
        </p:spPr>
        <p:txBody>
          <a:bodyPr rtlCol="0">
            <a:noAutofit/>
          </a:bodyPr>
          <a:lstStyle/>
          <a:p>
            <a:r>
              <a:rPr lang="hr-HR" sz="3600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4294967295"/>
          </p:nvPr>
        </p:nvSpPr>
        <p:spPr>
          <a:xfrm>
            <a:off x="1196014" y="1725863"/>
            <a:ext cx="9731292" cy="3881438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Pedagoška mjera </a:t>
            </a:r>
            <a:r>
              <a:rPr lang="hr-HR" sz="1600" b="1" u="sng" dirty="0"/>
              <a:t>STROGOG UKORA </a:t>
            </a:r>
            <a:r>
              <a:rPr lang="hr-HR" sz="1600" b="1" dirty="0"/>
              <a:t>slijedi </a:t>
            </a:r>
            <a:r>
              <a:rPr lang="hr-HR" sz="1600" b="1" dirty="0" smtClean="0"/>
              <a:t>nakon:</a:t>
            </a:r>
            <a:endParaRPr lang="hr-HR" sz="1600" b="1" dirty="0"/>
          </a:p>
          <a:p>
            <a:pPr>
              <a:spcBef>
                <a:spcPts val="600"/>
              </a:spcBef>
            </a:pPr>
            <a:r>
              <a:rPr lang="hr-HR" sz="1400" b="1" dirty="0"/>
              <a:t>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izazivanje i poticanje nasilnog ponašanja (npr. prenošenje netočnih informacija koje su povod za nasilno ponašanje, skandiranje prije ili tijekom nasilnog ponašanja, snimanje događaja nasilnog ponašanja i sl.);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nasilno ponašanje koje nije rezultiralo težim posljedicama;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krivotvorenje ispričnica ili ispitnih materijala;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neovlašteno korištenje tuđih podataka za pristup elektroničkim bazama podataka škole bez njihove izmjene;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krađa tuđe stvari;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poticanje grupnoga govora mržnje;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uništavanje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prisila drugog učenika na neprihvatljivo ponašanje ili iznuda drugog učenika (npr. iznuđivanje novca);</a:t>
            </a:r>
          </a:p>
          <a:p>
            <a:pPr lvl="1">
              <a:spcBef>
                <a:spcPts val="600"/>
              </a:spcBef>
            </a:pPr>
            <a:r>
              <a:rPr lang="hr-HR" sz="1200" dirty="0"/>
              <a:t>unošenje oružja i opasnih predmeta u prostor škole ili drugdje gdje se održava odgojno-obrazovni rad.</a:t>
            </a:r>
          </a:p>
          <a:p>
            <a:pPr>
              <a:spcBef>
                <a:spcPts val="600"/>
              </a:spcBef>
            </a:pPr>
            <a:r>
              <a:rPr lang="hr-HR" sz="1400" b="1" dirty="0"/>
              <a:t>više od 1.5 % nastavnih sati </a:t>
            </a:r>
            <a:r>
              <a:rPr lang="hr-HR" sz="1400" dirty="0"/>
              <a:t>od ukupnoga broja sati u koje je trebao biti uključen tijekom nastavne godine (</a:t>
            </a:r>
            <a:r>
              <a:rPr lang="hr-HR" sz="1400" b="1" dirty="0"/>
              <a:t>više od 15 neopravdanih sati</a:t>
            </a:r>
            <a:r>
              <a:rPr lang="hr-HR" sz="1400" dirty="0"/>
              <a:t>).</a:t>
            </a:r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1436437" y="1479884"/>
            <a:ext cx="9250446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844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261060" y="573004"/>
            <a:ext cx="9601200" cy="1303338"/>
          </a:xfrm>
        </p:spPr>
        <p:txBody>
          <a:bodyPr rtlCol="0">
            <a:noAutofit/>
          </a:bodyPr>
          <a:lstStyle/>
          <a:p>
            <a:r>
              <a:rPr lang="hr-HR" sz="3600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4294967295"/>
          </p:nvPr>
        </p:nvSpPr>
        <p:spPr>
          <a:xfrm>
            <a:off x="1130968" y="1876342"/>
            <a:ext cx="9731292" cy="3881438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Pedagoška mjera </a:t>
            </a:r>
            <a:r>
              <a:rPr lang="hr-HR" sz="1800" b="1" u="sng" dirty="0"/>
              <a:t>PRESELJENJA U DRUGU ŠKOLU </a:t>
            </a:r>
            <a:r>
              <a:rPr lang="hr-HR" sz="1800" b="1" dirty="0"/>
              <a:t>slijedi </a:t>
            </a:r>
            <a:r>
              <a:rPr lang="hr-HR" sz="1800" b="1" dirty="0" smtClean="0"/>
              <a:t>nakon:</a:t>
            </a:r>
            <a:endParaRPr lang="hr-HR" sz="1800" b="1" dirty="0"/>
          </a:p>
          <a:p>
            <a:pPr>
              <a:spcBef>
                <a:spcPts val="600"/>
              </a:spcBef>
            </a:pPr>
            <a:r>
              <a:rPr lang="hr-HR" sz="1600" b="1" dirty="0"/>
              <a:t>Osobito teškog neprihvatljivog ponašanja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krivotvorenje pisane ili elektroničke službene dokumentacije škole;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objavljivanje materijala elektroničkim ili drugim putem, a koji za posljedicu imaju povredu ugleda, časti i dostojanstva druge osobe;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teška krađa odnosno krađa počinjena na opasan ili drzak način, obijanjem, provaljivanjem ili svladavanjem prepreka da se dođe do stvari;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ugrožavanje sigurnosti učenika ili radnika škole korištenjem oružja ili opasnih predmeta u prostoru škole ili na drugome mjestu gdje se održava odgojno-obrazovni rad;</a:t>
            </a:r>
          </a:p>
          <a:p>
            <a:pPr lvl="1">
              <a:spcBef>
                <a:spcPts val="600"/>
              </a:spcBef>
            </a:pPr>
            <a:r>
              <a:rPr lang="hr-HR" sz="1400" dirty="0"/>
              <a:t>nasilno ponašanje koje je rezultiralo teškim emocionalnim ili fizičkim posljedicama za drugu osobu.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više od 2% nastavnih sati </a:t>
            </a:r>
            <a:r>
              <a:rPr lang="hr-HR" sz="1600" dirty="0"/>
              <a:t>od ukupnoga broja sati u koje je trebao biti uključen tijekom nastavne godine (</a:t>
            </a:r>
            <a:r>
              <a:rPr lang="hr-HR" sz="1600" b="1" dirty="0"/>
              <a:t>više od 20 neopravdanih sati</a:t>
            </a:r>
            <a:r>
              <a:rPr lang="hr-HR" sz="1600" dirty="0"/>
              <a:t>).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400" dirty="0"/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1436437" y="1479884"/>
            <a:ext cx="9250446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406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261060" y="478772"/>
            <a:ext cx="9601200" cy="1303338"/>
          </a:xfrm>
        </p:spPr>
        <p:txBody>
          <a:bodyPr rtlCol="0">
            <a:noAutofit/>
          </a:bodyPr>
          <a:lstStyle/>
          <a:p>
            <a:r>
              <a:rPr lang="hr-HR" sz="3600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4294967295"/>
          </p:nvPr>
        </p:nvSpPr>
        <p:spPr>
          <a:xfrm>
            <a:off x="1037556" y="1565541"/>
            <a:ext cx="5024104" cy="3881438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Neopravdani izostanak</a:t>
            </a:r>
          </a:p>
          <a:p>
            <a:pPr>
              <a:spcBef>
                <a:spcPts val="600"/>
              </a:spcBef>
            </a:pPr>
            <a:r>
              <a:rPr lang="hr-HR" sz="1800" dirty="0"/>
              <a:t>Svaki izostanak koji </a:t>
            </a:r>
            <a:r>
              <a:rPr lang="hr-HR" sz="1800" b="1" dirty="0"/>
              <a:t>nije odobren ili opravdan </a:t>
            </a:r>
            <a:r>
              <a:rPr lang="hr-HR" sz="1800" dirty="0"/>
              <a:t>sukladno navedenom: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hr-HR" sz="1600" dirty="0"/>
              <a:t>Roditelj može, </a:t>
            </a:r>
            <a:r>
              <a:rPr lang="hr-HR" sz="1600" b="1" dirty="0"/>
              <a:t>više puta godišnje</a:t>
            </a:r>
            <a:r>
              <a:rPr lang="hr-HR" sz="1600" dirty="0"/>
              <a:t>, opravdati izostanak svoga djeteta u trajanju </a:t>
            </a:r>
            <a:r>
              <a:rPr lang="hr-HR" sz="1600" b="1" dirty="0"/>
              <a:t>do tri radna dana</a:t>
            </a:r>
            <a:r>
              <a:rPr lang="hr-HR" sz="1600" dirty="0"/>
              <a:t>, a za koje nije pravodobno podnesen zahtjev za odobrenjem.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Opravdanost izostanka s nastave zbog zdravstvenih razloga </a:t>
            </a:r>
            <a:r>
              <a:rPr lang="hr-HR" sz="1600" b="1" dirty="0"/>
              <a:t>u trajanju duljem od tri radna dana uzastopno dokazuje se liječničkom potvrdom.</a:t>
            </a:r>
          </a:p>
          <a:p>
            <a:pPr lvl="1">
              <a:spcBef>
                <a:spcPts val="600"/>
              </a:spcBef>
            </a:pPr>
            <a:r>
              <a:rPr lang="hr-HR" sz="1600" dirty="0"/>
              <a:t>Izostanak učenika s nastave može se opravdati i </a:t>
            </a:r>
            <a:r>
              <a:rPr lang="hr-HR" sz="1600" b="1" dirty="0"/>
              <a:t>odgovarajućom potvrdom nadležne institucije, ustanove ili druge nadležne fizičke ili pravne </a:t>
            </a:r>
            <a:r>
              <a:rPr lang="hr-HR" sz="1600" b="1" dirty="0" smtClean="0"/>
              <a:t>osobe</a:t>
            </a:r>
          </a:p>
          <a:p>
            <a:pPr lvl="1">
              <a:spcBef>
                <a:spcPts val="600"/>
              </a:spcBef>
            </a:pPr>
            <a:endParaRPr lang="hr-HR" sz="1600" b="1" dirty="0"/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1436437" y="1479884"/>
            <a:ext cx="9250446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ravokutnik 5"/>
          <p:cNvSpPr/>
          <p:nvPr/>
        </p:nvSpPr>
        <p:spPr>
          <a:xfrm>
            <a:off x="6317457" y="2154505"/>
            <a:ext cx="4207041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+mj-lt"/>
              <a:buAutoNum type="arabicPeriod" startAt="2"/>
            </a:pPr>
            <a:r>
              <a:rPr lang="hr-HR" sz="1600" b="1" u="sng" dirty="0"/>
              <a:t>Izostanak s nastave, u slučaju pravodobnog zahtjeva roditelja, može (unaprijed) odobriti uz pravodobno podnesen zahtjev: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učitelj za izostanak tijekom nastavnoga dana,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razrednik za izostanak do tri (pojedinačna ili uzastopna) radna dana,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ravnatelj za izostanak do sedam (uzastopnih) radnih dana,</a:t>
            </a:r>
          </a:p>
          <a:p>
            <a:pPr marL="742950" lvl="1" indent="-28575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hr-HR" sz="1600" dirty="0"/>
              <a:t>učiteljsko/nastavničko vijeće za izostanak do petnaest (uzastopnih) radnih dana.</a:t>
            </a:r>
          </a:p>
        </p:txBody>
      </p:sp>
      <p:sp>
        <p:nvSpPr>
          <p:cNvPr id="7" name="Pravokutnik 6"/>
          <p:cNvSpPr/>
          <p:nvPr/>
        </p:nvSpPr>
        <p:spPr>
          <a:xfrm>
            <a:off x="822158" y="5723122"/>
            <a:ext cx="107401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hr-HR" sz="1600" b="1" dirty="0"/>
              <a:t>Načini opravdavanja izostanaka učenika, rokovi za dostavu ispričnica, kao i primjereni rok javljanja o razlogu izostanka uređuju se statutom škole.</a:t>
            </a:r>
          </a:p>
        </p:txBody>
      </p:sp>
    </p:spTree>
    <p:extLst>
      <p:ext uri="{BB962C8B-B14F-4D97-AF65-F5344CB8AC3E}">
        <p14:creationId xmlns:p14="http://schemas.microsoft.com/office/powerpoint/2010/main" val="302926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261060" y="573004"/>
            <a:ext cx="9601200" cy="1303338"/>
          </a:xfrm>
        </p:spPr>
        <p:txBody>
          <a:bodyPr rtlCol="0">
            <a:noAutofit/>
          </a:bodyPr>
          <a:lstStyle/>
          <a:p>
            <a:r>
              <a:rPr lang="hr-HR" sz="3600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4294967295"/>
          </p:nvPr>
        </p:nvSpPr>
        <p:spPr>
          <a:xfrm>
            <a:off x="1046747" y="1695868"/>
            <a:ext cx="9731292" cy="3881438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6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Prije izricanja mjere učeniku se mora omogućiti savjetovanje s odgojno-obrazovnim radnikom te izjašnjavanje o činjenicama i okolnostima koje su važne za donošenje odluke o opravdanosti izricanja pedagoške mjere. 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Roditelj mora biti informiran o neprihvatljivom ponašanju, načinu prikupljanja informacija, prikupljenim informacijama koje su važne za donošenje odluke o izricanju pedagoške mjere.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Mjera se može izreći i bez izjašnjavanja učenika, ako se učenik bez opravdanoga razloga ne odazove pozivu razrednika ili druge ovlaštene osobe.</a:t>
            </a:r>
          </a:p>
          <a:p>
            <a:pPr>
              <a:spcBef>
                <a:spcPts val="600"/>
              </a:spcBef>
            </a:pPr>
            <a:r>
              <a:rPr lang="hr-HR" sz="1400" dirty="0"/>
              <a:t>Mjera se može izreći i bez informiranja roditelja, ako se roditelj ne odazove ni pisanom pozivu na razgovor.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400" dirty="0"/>
          </a:p>
          <a:p>
            <a:pPr marL="0" indent="0">
              <a:spcBef>
                <a:spcPts val="600"/>
              </a:spcBef>
              <a:buNone/>
            </a:pPr>
            <a:r>
              <a:rPr lang="hr-HR" sz="1400" dirty="0"/>
              <a:t>Pedagoška mjera </a:t>
            </a:r>
            <a:r>
              <a:rPr lang="hr-HR" sz="1400" b="1" dirty="0"/>
              <a:t>opomene i ukora </a:t>
            </a:r>
            <a:r>
              <a:rPr lang="hr-HR" sz="1400" dirty="0"/>
              <a:t>mora se izreći najkasnije u </a:t>
            </a:r>
            <a:r>
              <a:rPr lang="hr-HR" sz="1400" b="1" dirty="0"/>
              <a:t>roku od 15 dana </a:t>
            </a:r>
            <a:r>
              <a:rPr lang="hr-HR" sz="1400" dirty="0"/>
              <a:t>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400" dirty="0"/>
              <a:t>Pedagoška mjera </a:t>
            </a:r>
            <a:r>
              <a:rPr lang="hr-HR" sz="1400" b="1" dirty="0"/>
              <a:t>strogog ukora </a:t>
            </a:r>
            <a:r>
              <a:rPr lang="hr-HR" sz="1400" dirty="0"/>
              <a:t>učeniku mora se izreći najkasnije u </a:t>
            </a:r>
            <a:r>
              <a:rPr lang="hr-HR" sz="1400" b="1" dirty="0"/>
              <a:t>roku od 30 dana</a:t>
            </a:r>
            <a:r>
              <a:rPr lang="hr-HR" sz="1400" dirty="0"/>
              <a:t> 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hr-HR" sz="1400" dirty="0"/>
              <a:t>Pedagoška mjera </a:t>
            </a:r>
            <a:r>
              <a:rPr lang="hr-HR" sz="1400" b="1" dirty="0"/>
              <a:t>preseljenja u drugu školu </a:t>
            </a:r>
            <a:r>
              <a:rPr lang="hr-HR" sz="1400" dirty="0"/>
              <a:t>učeniku mora se izreći najkasnije u </a:t>
            </a:r>
            <a:r>
              <a:rPr lang="hr-HR" sz="1400" b="1" dirty="0"/>
              <a:t>roku od 60 dana </a:t>
            </a:r>
            <a:r>
              <a:rPr lang="hr-HR" sz="1400" dirty="0"/>
              <a:t>od dana saznanja za neprihvatljivo ponašanje učenika zbog kojeg se izriče.</a:t>
            </a:r>
          </a:p>
          <a:p>
            <a:pPr marL="0" indent="0">
              <a:spcBef>
                <a:spcPts val="600"/>
              </a:spcBef>
              <a:buNone/>
            </a:pPr>
            <a:endParaRPr lang="hr-HR" sz="1400" dirty="0"/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1436437" y="1479884"/>
            <a:ext cx="9250446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36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261060" y="573004"/>
            <a:ext cx="9601200" cy="1303338"/>
          </a:xfrm>
        </p:spPr>
        <p:txBody>
          <a:bodyPr rtlCol="0">
            <a:noAutofit/>
          </a:bodyPr>
          <a:lstStyle/>
          <a:p>
            <a:r>
              <a:rPr lang="hr-HR" sz="3600" dirty="0"/>
              <a:t>Pravilnik o kriterijima za izricanje pedagoških mjera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4294967295"/>
          </p:nvPr>
        </p:nvSpPr>
        <p:spPr>
          <a:xfrm>
            <a:off x="1046747" y="1756026"/>
            <a:ext cx="9731292" cy="3881438"/>
          </a:xfrm>
        </p:spPr>
        <p:txBody>
          <a:bodyPr rtlCol="0"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hr-HR" sz="1800" b="1" dirty="0"/>
              <a:t>Izricanje pedagoške mjere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Prije izricanja pedagoške mjere </a:t>
            </a:r>
            <a:r>
              <a:rPr lang="hr-HR" sz="1600" b="1" dirty="0"/>
              <a:t>odgojno-obrazovni radnici škole </a:t>
            </a:r>
            <a:r>
              <a:rPr lang="hr-HR" sz="1600" dirty="0"/>
              <a:t>dužni su međusobno se konzultirati, </a:t>
            </a:r>
            <a:r>
              <a:rPr lang="hr-HR" sz="1600" b="1" dirty="0"/>
              <a:t>kontaktirati roditelja učenika</a:t>
            </a:r>
            <a:r>
              <a:rPr lang="hr-HR" sz="1600" dirty="0"/>
              <a:t>, a ako je potrebno mogu se konzultirati i sa </a:t>
            </a:r>
            <a:r>
              <a:rPr lang="hr-HR" sz="1600" b="1" dirty="0"/>
              <a:t>školskim liječnikom</a:t>
            </a:r>
            <a:r>
              <a:rPr lang="hr-HR" sz="1600" dirty="0"/>
              <a:t>, drugim stručnjakom ili </a:t>
            </a:r>
            <a:r>
              <a:rPr lang="hr-HR" sz="1600" b="1" dirty="0"/>
              <a:t>nadležnim centrom za socijalnu skrb </a:t>
            </a:r>
            <a:r>
              <a:rPr lang="hr-HR" sz="1600" dirty="0"/>
              <a:t>radi upoznavanja osobina i mogućnosti učenika te uklanjanja uzroka koji sprečavaju ili otežavaju njihov pravilan razvoj kako bi se ublažili rizični i pojačali zaštitni čimbenici u razvoju učenika.</a:t>
            </a:r>
          </a:p>
          <a:p>
            <a:pPr>
              <a:spcBef>
                <a:spcPts val="600"/>
              </a:spcBef>
            </a:pPr>
            <a:r>
              <a:rPr lang="hr-HR" sz="1600" dirty="0"/>
              <a:t>U </a:t>
            </a:r>
            <a:r>
              <a:rPr lang="hr-HR" sz="1600" b="1" dirty="0"/>
              <a:t>obrazloženju pedagoške mjere </a:t>
            </a:r>
            <a:r>
              <a:rPr lang="hr-HR" sz="1600" dirty="0"/>
              <a:t>navest će se </a:t>
            </a:r>
            <a:r>
              <a:rPr lang="hr-HR" sz="1600" b="1" dirty="0"/>
              <a:t>mjesto, vrijeme i način </a:t>
            </a:r>
            <a:r>
              <a:rPr lang="hr-HR" sz="1600" dirty="0"/>
              <a:t>na koji je došlo do </a:t>
            </a:r>
            <a:r>
              <a:rPr lang="hr-HR" sz="1600" b="1" dirty="0"/>
              <a:t>neprihvatljivog ponašanja te posljedice koje su nastupile ili su mogle nastupiti</a:t>
            </a:r>
            <a:r>
              <a:rPr lang="hr-HR" sz="1600" dirty="0"/>
              <a:t>. Obrazloženje mora sadržavati i podatke o prethodno poduzetim preventivnim mjerama te prijedloge za pružanje pomoći i potpore učeniku s ciljem otklanjanja uzroka neprihvatljivog ponašanja.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</a:t>
            </a:r>
            <a:r>
              <a:rPr lang="hr-HR" sz="1600" dirty="0"/>
              <a:t> kojemu je već izrečena </a:t>
            </a:r>
            <a:r>
              <a:rPr lang="hr-HR" sz="1600" b="1" dirty="0"/>
              <a:t>pedagoška mjera opomene ili ukora ponavlja se prethodno izrečena pedagoška mjera u slučaju neprihvatljivog ponašanja manje ili iste težine za koje mu još nije izrečena pedagoška mjera. </a:t>
            </a:r>
            <a:r>
              <a:rPr lang="hr-HR" sz="1600" dirty="0"/>
              <a:t>Ista </a:t>
            </a:r>
            <a:r>
              <a:rPr lang="hr-HR" sz="1600" b="1" dirty="0"/>
              <a:t>pedagoška mjera može se izreći najviše dva puta tijekom školske godine.</a:t>
            </a:r>
            <a:r>
              <a:rPr lang="hr-HR" sz="1600" dirty="0"/>
              <a:t> U slučaju da se </a:t>
            </a:r>
            <a:r>
              <a:rPr lang="hr-HR" sz="1600" b="1" dirty="0"/>
              <a:t>učenik ponovno neprihvatljivo ponaša, izriče se pedagoška mjera sljedeće težine. </a:t>
            </a:r>
          </a:p>
          <a:p>
            <a:pPr>
              <a:spcBef>
                <a:spcPts val="600"/>
              </a:spcBef>
            </a:pPr>
            <a:r>
              <a:rPr lang="hr-HR" sz="1600" b="1" dirty="0"/>
              <a:t>Učeniku se izriče sljedeća teža mjera u slučaju ponavljanja neprihvatljivog ponašanja za koju mu je već izrečena pedagoška mjera</a:t>
            </a:r>
          </a:p>
          <a:p>
            <a:pPr marL="0" indent="0">
              <a:spcBef>
                <a:spcPts val="600"/>
              </a:spcBef>
              <a:buNone/>
            </a:pPr>
            <a:endParaRPr lang="hr-HR" sz="1400" dirty="0"/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1436437" y="1479884"/>
            <a:ext cx="9250446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126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slov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DNEVNI RED</a:t>
            </a:r>
          </a:p>
        </p:txBody>
      </p:sp>
      <p:sp>
        <p:nvSpPr>
          <p:cNvPr id="14" name="Rezervirano mjesto za sadržaj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hr-HR" dirty="0"/>
              <a:t>Pravilnik o kućnom redu i Statut škole</a:t>
            </a:r>
          </a:p>
          <a:p>
            <a:r>
              <a:rPr lang="hr-HR" dirty="0"/>
              <a:t>Pravilnik o načinima, postupcima i elementima vrednovanja učenika u osnovnoj i srednjoj školi</a:t>
            </a:r>
          </a:p>
          <a:p>
            <a:r>
              <a:rPr lang="hr-HR" dirty="0"/>
              <a:t>Pravilnik o kriterijima za izricanje pedagoških </a:t>
            </a:r>
            <a:r>
              <a:rPr lang="hr-HR" dirty="0" smtClean="0"/>
              <a:t>mjera</a:t>
            </a:r>
          </a:p>
          <a:p>
            <a:r>
              <a:rPr lang="hr-HR" dirty="0" smtClean="0"/>
              <a:t>Obiteljski zakon</a:t>
            </a:r>
            <a:endParaRPr lang="hr-HR" dirty="0"/>
          </a:p>
          <a:p>
            <a:r>
              <a:rPr lang="hr-HR" dirty="0" smtClean="0"/>
              <a:t>Kalendar </a:t>
            </a:r>
            <a:r>
              <a:rPr lang="hr-HR" dirty="0"/>
              <a:t>rada škole</a:t>
            </a:r>
          </a:p>
          <a:p>
            <a:r>
              <a:rPr lang="hr-HR" dirty="0"/>
              <a:t>Izbor roditelja za Vijeće roditelja</a:t>
            </a:r>
          </a:p>
          <a:p>
            <a:r>
              <a:rPr lang="hr-HR" dirty="0"/>
              <a:t>Razne obavijesti (kuhinja, osiguranje, individualni razgovori, izvannastavne aktivnosti i izborna nastava</a:t>
            </a:r>
          </a:p>
          <a:p>
            <a:r>
              <a:rPr lang="hr-HR" dirty="0"/>
              <a:t>Pitanja i prijedlozi</a:t>
            </a:r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 idx="4294967295"/>
          </p:nvPr>
        </p:nvSpPr>
        <p:spPr>
          <a:xfrm>
            <a:off x="1261060" y="573004"/>
            <a:ext cx="9601200" cy="1303338"/>
          </a:xfrm>
        </p:spPr>
        <p:txBody>
          <a:bodyPr rtlCol="0">
            <a:noAutofit/>
          </a:bodyPr>
          <a:lstStyle/>
          <a:p>
            <a:r>
              <a:rPr lang="hr-HR" sz="3600" b="1" dirty="0" smtClean="0"/>
              <a:t>Obiteljski zakon</a:t>
            </a:r>
            <a:endParaRPr lang="hr-HR" sz="3600" b="1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4294967295"/>
          </p:nvPr>
        </p:nvSpPr>
        <p:spPr>
          <a:xfrm>
            <a:off x="1046747" y="1756026"/>
            <a:ext cx="9731292" cy="3881438"/>
          </a:xfrm>
        </p:spPr>
        <p:txBody>
          <a:bodyPr rtlCol="0">
            <a:noAutofit/>
          </a:bodyPr>
          <a:lstStyle/>
          <a:p>
            <a:pPr marL="0">
              <a:spcBef>
                <a:spcPts val="0"/>
              </a:spcBef>
              <a:spcAft>
                <a:spcPts val="0"/>
              </a:spcAft>
            </a:pPr>
            <a:r>
              <a:rPr lang="hr-HR" sz="1600" i="1" dirty="0" smtClean="0"/>
              <a:t>čl. 92., (stav. 1) Temeljni sadržaji roditeljske skrbi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	U sadržaj roditeljske skrbi ulazi pravo i dužnost zaštite osobnih prava djeteta na: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	1. zdravlje, razvoj, njegu i zaštitu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	</a:t>
            </a:r>
            <a:r>
              <a:rPr lang="hr-HR" sz="1600" b="1" dirty="0" smtClean="0"/>
              <a:t>2. odgoj i obrazovanje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	3. ostvarivanje osobnih odnosa i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	4. određivanje mjesta stanovanja.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hr-HR" sz="2000" dirty="0" smtClean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hr-HR" sz="1600" i="1" dirty="0" smtClean="0"/>
              <a:t>čl. 94. Odgoj i obrazovanje djeteta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(1) Odgoj </a:t>
            </a:r>
            <a:r>
              <a:rPr lang="hr-HR" sz="1600" dirty="0"/>
              <a:t>djeteta mora biti u skladu s njegovom dobi i zrelošću te s pravom djeteta na slobodu savjesti, vjerskog i drugog uvjerenja. </a:t>
            </a:r>
            <a:endParaRPr lang="hr-HR" sz="16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(</a:t>
            </a:r>
            <a:r>
              <a:rPr lang="hr-HR" sz="1600" dirty="0"/>
              <a:t>2) Roditelji ne smiju tjelesno </a:t>
            </a:r>
            <a:r>
              <a:rPr lang="hr-HR" sz="1600" dirty="0" smtClean="0"/>
              <a:t>kažnjavati </a:t>
            </a:r>
            <a:r>
              <a:rPr lang="hr-HR" sz="1600" dirty="0"/>
              <a:t>dijete, postupati </a:t>
            </a:r>
            <a:r>
              <a:rPr lang="hr-HR" sz="1600" dirty="0" smtClean="0"/>
              <a:t>ponižavajuće </a:t>
            </a:r>
            <a:r>
              <a:rPr lang="hr-HR" sz="1600" dirty="0"/>
              <a:t>prema njemu niti primjenjivati </a:t>
            </a:r>
            <a:r>
              <a:rPr lang="hr-HR" sz="1600" dirty="0" smtClean="0"/>
              <a:t>psihičku </a:t>
            </a:r>
            <a:r>
              <a:rPr lang="hr-HR" sz="1600" dirty="0"/>
              <a:t>prisilu te su ga </a:t>
            </a:r>
            <a:r>
              <a:rPr lang="hr-HR" sz="1600" dirty="0" smtClean="0"/>
              <a:t>dužni </a:t>
            </a:r>
            <a:r>
              <a:rPr lang="hr-HR" sz="1600" dirty="0"/>
              <a:t>štititi od takvog postupanja drugih osoba</a:t>
            </a:r>
            <a:r>
              <a:rPr lang="hr-HR" sz="1600" dirty="0" smtClean="0"/>
              <a:t>.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(</a:t>
            </a:r>
            <a:r>
              <a:rPr lang="hr-HR" sz="1600" dirty="0"/>
              <a:t>3) Roditelji imaju </a:t>
            </a:r>
            <a:r>
              <a:rPr lang="hr-HR" sz="1600" dirty="0" smtClean="0"/>
              <a:t>dužnost </a:t>
            </a:r>
            <a:r>
              <a:rPr lang="hr-HR" sz="1600" dirty="0"/>
              <a:t>brinuti se o svestranom, redovitom, a prema svojim mogućnostima i daljnjem obrazovanju svojeg djeteta i poticati njegove </a:t>
            </a:r>
            <a:r>
              <a:rPr lang="hr-HR" sz="1600" dirty="0" smtClean="0"/>
              <a:t>umjetničke</a:t>
            </a:r>
            <a:r>
              <a:rPr lang="hr-HR" sz="1600" dirty="0"/>
              <a:t>, </a:t>
            </a:r>
            <a:r>
              <a:rPr lang="hr-HR" sz="1600" dirty="0" smtClean="0"/>
              <a:t>tehničke</a:t>
            </a:r>
            <a:r>
              <a:rPr lang="hr-HR" sz="1600" dirty="0"/>
              <a:t>, sportske i druge interese. </a:t>
            </a:r>
            <a:endParaRPr lang="hr-HR" sz="1600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b="1" u="sng" dirty="0" smtClean="0"/>
              <a:t>(</a:t>
            </a:r>
            <a:r>
              <a:rPr lang="hr-HR" sz="1600" b="1" u="sng" dirty="0"/>
              <a:t>4) Roditelji su </a:t>
            </a:r>
            <a:r>
              <a:rPr lang="hr-HR" sz="1600" b="1" u="sng" dirty="0" smtClean="0"/>
              <a:t>dužni </a:t>
            </a:r>
            <a:r>
              <a:rPr lang="hr-HR" sz="1600" b="1" u="sng" dirty="0"/>
              <a:t>i odgovorni odzivati se sastancima ili pozivu odgojno-obrazovne ustanove u vezi s odgojem i obrazovanjem djeteta. </a:t>
            </a:r>
            <a:endParaRPr lang="hr-HR" sz="1600" b="1" u="sng" dirty="0" smtClean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1600" dirty="0" smtClean="0"/>
              <a:t>(</a:t>
            </a:r>
            <a:r>
              <a:rPr lang="hr-HR" sz="1600" dirty="0"/>
              <a:t>5) Roditelji ne smiju prisiljavati dijete na obrazovanje koje nije u skladu s njegovim sposobnostima i sklonostima. </a:t>
            </a:r>
            <a:endParaRPr lang="hr-HR" sz="1600" dirty="0" smtClean="0"/>
          </a:p>
          <a:p>
            <a:pPr marL="457200" lvl="1" indent="0">
              <a:spcBef>
                <a:spcPts val="600"/>
              </a:spcBef>
              <a:buNone/>
            </a:pPr>
            <a:endParaRPr lang="hr-HR" sz="1400" dirty="0"/>
          </a:p>
          <a:p>
            <a:pPr marL="0" indent="0">
              <a:spcBef>
                <a:spcPts val="600"/>
              </a:spcBef>
              <a:buNone/>
            </a:pPr>
            <a:endParaRPr lang="hr-HR" sz="1800" dirty="0" smtClean="0"/>
          </a:p>
          <a:p>
            <a:pPr>
              <a:spcBef>
                <a:spcPts val="600"/>
              </a:spcBef>
            </a:pPr>
            <a:endParaRPr lang="hr-HR" sz="1800" dirty="0" smtClean="0"/>
          </a:p>
        </p:txBody>
      </p:sp>
      <p:cxnSp>
        <p:nvCxnSpPr>
          <p:cNvPr id="4" name="Ravni poveznik 3"/>
          <p:cNvCxnSpPr/>
          <p:nvPr/>
        </p:nvCxnSpPr>
        <p:spPr>
          <a:xfrm flipV="1">
            <a:off x="1436437" y="1479884"/>
            <a:ext cx="9250446" cy="24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8450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673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hr-HR" dirty="0"/>
              <a:t>Izbor roditelja za Vijeće roditelja</a:t>
            </a:r>
          </a:p>
        </p:txBody>
      </p:sp>
      <p:sp>
        <p:nvSpPr>
          <p:cNvPr id="6" name="Rezervirano mjesto za sadržaj 3">
            <a:extLst>
              <a:ext uri="{FF2B5EF4-FFF2-40B4-BE49-F238E27FC236}">
                <a16:creationId xmlns:a16="http://schemas.microsoft.com/office/drawing/2014/main" xmlns="" id="{BFA6F6B7-040E-4494-B462-DDF3FD78A6B1}"/>
              </a:ext>
            </a:extLst>
          </p:cNvPr>
          <p:cNvSpPr txBox="1">
            <a:spLocks/>
          </p:cNvSpPr>
          <p:nvPr/>
        </p:nvSpPr>
        <p:spPr>
          <a:xfrm>
            <a:off x="1178139" y="2629820"/>
            <a:ext cx="8737600" cy="35026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 smtClean="0"/>
              <a:t>Škola svake školske godine ustrojava </a:t>
            </a:r>
            <a:r>
              <a:rPr lang="pl-PL" sz="1800" b="1" dirty="0" smtClean="0"/>
              <a:t>Vijeće roditelja 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 smtClean="0"/>
              <a:t>Vijeće </a:t>
            </a:r>
            <a:r>
              <a:rPr lang="pl-PL" sz="1800" dirty="0"/>
              <a:t>roditelja sastavljeno je od </a:t>
            </a:r>
            <a:r>
              <a:rPr lang="pl-PL" sz="1800" b="1" dirty="0"/>
              <a:t>predstavnika roditelja učenika svakog razrednog odjela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dirty="0"/>
              <a:t>Roditelji učenika svakog razrednog odjela na početku školske godine na </a:t>
            </a:r>
            <a:r>
              <a:rPr lang="pl-PL" sz="1800" b="1" dirty="0"/>
              <a:t>roditeljskom sastanku razrednog odjela između sebe biraju jednog predstavnika</a:t>
            </a:r>
            <a:r>
              <a:rPr lang="pl-PL" sz="1800" dirty="0"/>
              <a:t> za Vijeće roditelja</a:t>
            </a:r>
          </a:p>
          <a:p>
            <a:pPr marL="342900" indent="-342900">
              <a:spcBef>
                <a:spcPts val="600"/>
              </a:spcBef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sz="1800" b="1" i="1" dirty="0" smtClean="0"/>
              <a:t>Vijeće roditelja raspravlja o pitanjima značajnim za život i rad škole</a:t>
            </a:r>
            <a:endParaRPr lang="hr-HR" sz="1800" b="1" i="1" dirty="0"/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Razne obavijesti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Osiguranje </a:t>
            </a:r>
            <a:r>
              <a:rPr lang="hr-HR" dirty="0" smtClean="0">
                <a:sym typeface="Wingdings" panose="05000000000000000000" pitchFamily="2" charset="2"/>
              </a:rPr>
              <a:t> ADRIATIC osiguranje (40 kn po djetetu) (za </a:t>
            </a:r>
            <a:r>
              <a:rPr lang="hr-HR" smtClean="0">
                <a:sym typeface="Wingdings" panose="05000000000000000000" pitchFamily="2" charset="2"/>
              </a:rPr>
              <a:t>matičnu školu)</a:t>
            </a:r>
            <a:endParaRPr lang="hr-HR" dirty="0" smtClean="0">
              <a:sym typeface="Wingdings" panose="05000000000000000000" pitchFamily="2" charset="2"/>
            </a:endParaRPr>
          </a:p>
          <a:p>
            <a:r>
              <a:rPr lang="hr-HR" dirty="0" smtClean="0">
                <a:sym typeface="Wingdings" panose="05000000000000000000" pitchFamily="2" charset="2"/>
              </a:rPr>
              <a:t>Šk. kuhinja  6 kn po danu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608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Pravilnik o kućnom redu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>
              <a:buNone/>
            </a:pPr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os-ljudevit-gaj-mihovljan.skole.hr/akti_skole?news_id=455#mod_news</a:t>
            </a:r>
            <a:endParaRPr lang="hr-HR" dirty="0" smtClean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4538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hr-HR" dirty="0"/>
              <a:t>Statut škole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hr-HR" dirty="0">
                <a:hlinkClick r:id="rId3"/>
              </a:rPr>
              <a:t>http://</a:t>
            </a:r>
            <a:r>
              <a:rPr lang="hr-HR" dirty="0" smtClean="0">
                <a:hlinkClick r:id="rId3"/>
              </a:rPr>
              <a:t>os-ljudevit-gaj-mihovljan.skole.hr/statut?news_hk=5429&amp;news_id=1137&amp;mshow=825#mod_news</a:t>
            </a:r>
            <a:endParaRPr lang="hr-HR" dirty="0" smtClean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r>
              <a:rPr lang="hr-HR" sz="3200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base"/>
            <a:r>
              <a:rPr lang="hr-HR" b="1" dirty="0"/>
              <a:t>Vrednovanje</a:t>
            </a:r>
            <a:r>
              <a:rPr lang="hr-HR" dirty="0"/>
              <a:t> je sustavno prikupljanje podataka u procesu učenja i postignutoj razini ostvarenosti odgojno-obrazovnih ishoda, kompetencijama, znanjima, vještinama, sposobnostima, samostalnosti i odgovornosti prema radu, u skladu s unaprijed definiranim i prihvaćenim metodama i elementima. </a:t>
            </a:r>
            <a:endParaRPr lang="hr-HR" dirty="0" smtClean="0"/>
          </a:p>
          <a:p>
            <a:pPr fontAlgn="base"/>
            <a:r>
              <a:rPr lang="hr-HR" b="1" dirty="0" smtClean="0"/>
              <a:t>Vrednovanje </a:t>
            </a:r>
            <a:r>
              <a:rPr lang="hr-HR" b="1" dirty="0"/>
              <a:t>obuhvaća tri pristupa vrednovanju: vrednovanje za učenje, vrednovanje kao učenje, vrednovanje naučenog. </a:t>
            </a:r>
            <a:r>
              <a:rPr lang="hr-HR" dirty="0"/>
              <a:t>Vrednovanje za učenje služi unapređivanju i planiranju budućega učenja i poučavanja. Vrednovanje kao učenje podrazumijeva aktivno uključivanje učenika u proces vrednovanja te razvoj učeničkoga autonomnog i </a:t>
            </a:r>
            <a:r>
              <a:rPr lang="hr-HR" dirty="0" err="1"/>
              <a:t>samoreguliranog</a:t>
            </a:r>
            <a:r>
              <a:rPr lang="hr-HR" dirty="0"/>
              <a:t> pristupa učenju. Vrednovanje naučenog je ocjenjivanje razine postignuća učenika. Vrednovanje za učenje i vrednovanje kao učenje ne rezultiraju ocjenom, nego kvalitativnom povratnom informacijom.</a:t>
            </a:r>
          </a:p>
          <a:p>
            <a:pPr marL="0" indent="0" fontAlgn="base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3376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base"/>
            <a:r>
              <a:rPr lang="hr-HR" b="1" dirty="0"/>
              <a:t>Praćenje</a:t>
            </a:r>
            <a:r>
              <a:rPr lang="hr-HR" dirty="0"/>
              <a:t> je sustavno uočavanje i bilježenje zapažanja o postignutoj razini ostvarenosti odgojno-obrazovnih ishoda u svrhu poticanja učenja i provjere postignute razine ostvarenosti odgojno-obrazovnih ishoda i očekivanja definiranih nacionalnim, predmetnim i </a:t>
            </a:r>
            <a:r>
              <a:rPr lang="hr-HR" dirty="0" err="1"/>
              <a:t>međupredmetnim</a:t>
            </a:r>
            <a:r>
              <a:rPr lang="hr-HR" dirty="0"/>
              <a:t> </a:t>
            </a:r>
            <a:r>
              <a:rPr lang="hr-HR" dirty="0" err="1"/>
              <a:t>kuriklulumima</a:t>
            </a:r>
            <a:r>
              <a:rPr lang="hr-HR" dirty="0"/>
              <a:t>, nastavnim programima te strukovnim i školskim </a:t>
            </a:r>
            <a:r>
              <a:rPr lang="hr-HR" dirty="0" err="1"/>
              <a:t>kurikulumima</a:t>
            </a:r>
            <a:r>
              <a:rPr lang="hr-HR" dirty="0"/>
              <a:t>. </a:t>
            </a:r>
            <a:r>
              <a:rPr lang="hr-HR" b="1" dirty="0"/>
              <a:t>Uključuje sva tri pristupa vrednovanju: vrednovanje za učenje, vrednovanje kao učenje i vrednovanje naučenog.</a:t>
            </a:r>
          </a:p>
          <a:p>
            <a:pPr fontAlgn="base"/>
            <a:r>
              <a:rPr lang="hr-HR" b="1" dirty="0"/>
              <a:t>Provjeravanje</a:t>
            </a:r>
            <a:r>
              <a:rPr lang="hr-HR" dirty="0"/>
              <a:t> je procjena postignute razine ostvarenosti odgojno-obrazovnih ishoda, kompetencija i očekivanja u nastavnome predmetu ili području i drugim oblicima rada u školi tijekom školske godine</a:t>
            </a:r>
          </a:p>
        </p:txBody>
      </p:sp>
    </p:spTree>
    <p:extLst>
      <p:ext uri="{BB962C8B-B14F-4D97-AF65-F5344CB8AC3E}">
        <p14:creationId xmlns:p14="http://schemas.microsoft.com/office/powerpoint/2010/main" val="2356824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95401" y="1626044"/>
            <a:ext cx="9601196" cy="1303867"/>
          </a:xfrm>
        </p:spPr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</a:t>
            </a:r>
            <a:r>
              <a:rPr lang="hr-HR" dirty="0" smtClean="0"/>
              <a:t>školi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0" indent="0" fontAlgn="base">
              <a:buNone/>
            </a:pPr>
            <a:endParaRPr lang="hr-HR" i="1" dirty="0" smtClean="0"/>
          </a:p>
          <a:p>
            <a:pPr marL="0" indent="0" fontAlgn="base">
              <a:buNone/>
            </a:pPr>
            <a:r>
              <a:rPr lang="hr-HR" i="1" dirty="0" smtClean="0"/>
              <a:t>Metode </a:t>
            </a:r>
            <a:r>
              <a:rPr lang="hr-HR" i="1" dirty="0"/>
              <a:t>i elementi vrednovanja</a:t>
            </a:r>
            <a:endParaRPr lang="hr-HR" dirty="0"/>
          </a:p>
          <a:p>
            <a:pPr fontAlgn="base"/>
            <a:r>
              <a:rPr lang="hr-HR" b="1" dirty="0"/>
              <a:t>Metode i elementi vrednovanja </a:t>
            </a:r>
            <a:r>
              <a:rPr lang="hr-HR" dirty="0"/>
              <a:t>postignute razine ostvarenosti odgojno-obrazovnih ishoda, kompetencija i očekivanja proizlaze iz </a:t>
            </a:r>
            <a:r>
              <a:rPr lang="hr-HR" b="1" dirty="0"/>
              <a:t>nacionalnoga, predmetnih i </a:t>
            </a:r>
            <a:r>
              <a:rPr lang="hr-HR" b="1" dirty="0" err="1"/>
              <a:t>međupredmetnih</a:t>
            </a:r>
            <a:r>
              <a:rPr lang="hr-HR" b="1" dirty="0"/>
              <a:t> kurikuluma, nastavnih programa, strukovnih kurikuluma, školskoga kurikuluma</a:t>
            </a:r>
            <a:r>
              <a:rPr lang="hr-HR" dirty="0"/>
              <a:t> te ovoga Pravilnika i pravila ponašanja učenika koje donosi škola.</a:t>
            </a:r>
          </a:p>
          <a:p>
            <a:pPr fontAlgn="base"/>
            <a:r>
              <a:rPr lang="hr-HR" b="1" dirty="0"/>
              <a:t>Postignuća učenika </a:t>
            </a:r>
            <a:r>
              <a:rPr lang="hr-HR" dirty="0"/>
              <a:t>pri izradi uratka, praktičnoga rada, pokusa, izvođenja laboratorijske i druge vježbe, nastupa (umjetničke: glazbene, plesne i likovne škole), vrednuju se različitim metodama u skladu s predmetnim </a:t>
            </a:r>
            <a:r>
              <a:rPr lang="hr-HR" dirty="0" err="1"/>
              <a:t>kurikulumima</a:t>
            </a:r>
            <a:r>
              <a:rPr lang="hr-HR" dirty="0"/>
              <a:t>.</a:t>
            </a:r>
          </a:p>
          <a:p>
            <a:endParaRPr lang="hr-HR" dirty="0"/>
          </a:p>
          <a:p>
            <a:pPr fontAlgn="base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8060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/>
        <p:txBody>
          <a:bodyPr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2000" b="1" i="1" dirty="0" smtClean="0"/>
              <a:t>Usmeno </a:t>
            </a:r>
            <a:r>
              <a:rPr lang="hr-HR" sz="2000" b="1" i="1" dirty="0"/>
              <a:t>provjeravanje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sz="2000" dirty="0"/>
              <a:t>Kontinuirano tijekom školske godine, a može se </a:t>
            </a:r>
            <a:r>
              <a:rPr lang="hr-HR" sz="2000" dirty="0" smtClean="0"/>
              <a:t>provoditi </a:t>
            </a:r>
            <a:r>
              <a:rPr lang="hr-HR" sz="2000" dirty="0"/>
              <a:t>na svakom satu bez obvezne najave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altLang="sr-Latn-RS" sz="2000" dirty="0"/>
              <a:t>U</a:t>
            </a:r>
            <a:r>
              <a:rPr lang="en-US" altLang="sr-Latn-RS" sz="2000" dirty="0" err="1"/>
              <a:t>čenik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može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biti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usmeno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provjeravan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samo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iz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jednoga</a:t>
            </a:r>
            <a:r>
              <a:rPr lang="hr-HR" altLang="sr-Latn-RS" sz="2000" dirty="0"/>
              <a:t> </a:t>
            </a:r>
            <a:r>
              <a:rPr lang="en-US" altLang="sr-Latn-RS" sz="2000" dirty="0" err="1"/>
              <a:t>predmeta</a:t>
            </a:r>
            <a:r>
              <a:rPr lang="hr-HR" altLang="sr-Latn-RS" sz="2000" dirty="0"/>
              <a:t> 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danu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kada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piše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pisanu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provjeru</a:t>
            </a:r>
            <a:r>
              <a:rPr lang="en-US" altLang="sr-Latn-RS" sz="2000" dirty="0"/>
              <a:t>, </a:t>
            </a:r>
            <a:r>
              <a:rPr lang="en-US" altLang="sr-Latn-RS" sz="2000" dirty="0" err="1"/>
              <a:t>odnosno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iz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dva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nastavna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predmeta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ako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taj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dan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nema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pisanih</a:t>
            </a:r>
            <a:r>
              <a:rPr lang="hr-HR" altLang="sr-Latn-RS" sz="2000" dirty="0"/>
              <a:t> </a:t>
            </a:r>
            <a:r>
              <a:rPr lang="en-US" altLang="sr-Latn-RS" sz="2000" dirty="0" err="1"/>
              <a:t>provjera</a:t>
            </a:r>
            <a:r>
              <a:rPr lang="en-US" altLang="sr-Latn-RS" sz="2000" dirty="0"/>
              <a:t>. </a:t>
            </a:r>
            <a:endParaRPr lang="hr-HR" altLang="sr-Latn-RS" sz="20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en-US" altLang="sr-Latn-RS" sz="2000" dirty="0"/>
              <a:t>Datum </a:t>
            </a:r>
            <a:r>
              <a:rPr lang="en-US" altLang="sr-Latn-RS" sz="2000" dirty="0" err="1"/>
              <a:t>svake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usmene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provjere</a:t>
            </a:r>
            <a:r>
              <a:rPr lang="en-US" altLang="sr-Latn-RS" sz="2000" dirty="0"/>
              <a:t> mora </a:t>
            </a:r>
            <a:r>
              <a:rPr lang="en-US" altLang="sr-Latn-RS" sz="2000" dirty="0" err="1"/>
              <a:t>biti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unesen</a:t>
            </a:r>
            <a:r>
              <a:rPr lang="en-US" altLang="sr-Latn-RS" sz="2000" dirty="0"/>
              <a:t> u </a:t>
            </a:r>
            <a:r>
              <a:rPr lang="en-US" altLang="sr-Latn-RS" sz="2000" dirty="0" err="1"/>
              <a:t>rubriku</a:t>
            </a:r>
            <a:r>
              <a:rPr lang="en-US" altLang="sr-Latn-RS" sz="2000" dirty="0"/>
              <a:t> </a:t>
            </a:r>
            <a:r>
              <a:rPr lang="en-US" altLang="sr-Latn-RS" sz="2000" dirty="0" err="1" smtClean="0"/>
              <a:t>bilježaka</a:t>
            </a:r>
            <a:endParaRPr lang="en-US" altLang="sr-Latn-RS" sz="200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b="1" i="1" dirty="0"/>
              <a:t>Pisano provjeravanje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dirty="0"/>
              <a:t>Pod pisanim provjeravanjem podrazumijevaju </a:t>
            </a:r>
            <a:r>
              <a:rPr lang="hr-HR" b="1" dirty="0"/>
              <a:t>se svi oblici provjere koji rezultiraju ocjenom učenikovog pisanoga uratka</a:t>
            </a:r>
            <a:r>
              <a:rPr lang="hr-HR" dirty="0"/>
              <a:t>, a provode se kontinuirano tijekom nastavne godine.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dirty="0"/>
              <a:t>Učitelj/nastavnik je dužan obavijestiti učenike o opsegu sadržaja i odgojno-obrazovnim ishodima koji će se provjeravati i načinu provođenja pisane provjere.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86265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/>
              <a:t>Pravilnik o načinima, postupcima i elementima vrednovanja učenika u osnovnoj i srednjoj školi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95402" y="2797564"/>
            <a:ext cx="9601196" cy="3318936"/>
          </a:xfrm>
        </p:spPr>
        <p:txBody>
          <a:bodyPr>
            <a:normAutofit fontScale="92500" lnSpcReduction="20000"/>
          </a:bodyPr>
          <a:lstStyle/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b="1" dirty="0"/>
              <a:t>U jednome danu učenik može pisati samo jednu pisanu provjeru, a u jednome tjednu najviše četiri pisane provjere.</a:t>
            </a:r>
          </a:p>
          <a:p>
            <a:pPr marL="0" indent="0" fontAlgn="base">
              <a:lnSpc>
                <a:spcPct val="100000"/>
              </a:lnSpc>
              <a:spcBef>
                <a:spcPts val="600"/>
              </a:spcBef>
            </a:pPr>
            <a:r>
              <a:rPr lang="hr-HR" dirty="0"/>
              <a:t>Učitelj/nastavnik </a:t>
            </a:r>
            <a:r>
              <a:rPr lang="hr-HR" b="1" dirty="0"/>
              <a:t>obavezan je najaviti pisanu provjeru najmanje </a:t>
            </a:r>
            <a:r>
              <a:rPr lang="hr-HR" b="1" dirty="0" smtClean="0"/>
              <a:t>14 </a:t>
            </a:r>
            <a:r>
              <a:rPr lang="hr-HR" b="1" dirty="0"/>
              <a:t>dana prije provjere </a:t>
            </a:r>
            <a:r>
              <a:rPr lang="hr-HR" dirty="0"/>
              <a:t>te termin provjere upisati u Razrednu knjigu.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hr-HR" sz="2000" b="1" dirty="0"/>
              <a:t>Zaključna ocjena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dirty="0"/>
              <a:t>Zaključna ocjena iz nastavnog predmeta na kraju godine ne mora proizlaziti iz aritmetičke sredine upisanih ocjena – posebice ako je učenik pokazao napredak u 2. polugodištu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</a:pPr>
            <a:r>
              <a:rPr lang="hr-HR" dirty="0"/>
              <a:t>I</a:t>
            </a:r>
            <a:r>
              <a:rPr lang="pt-BR" dirty="0"/>
              <a:t>zvodi se temeljem elemenata vrednovanja</a:t>
            </a:r>
            <a:endParaRPr lang="hr-HR" sz="16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93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ski">
  <a:themeElements>
    <a:clrScheme name="Organski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ski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ski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1689</TotalTime>
  <Words>2421</Words>
  <Application>Microsoft Office PowerPoint</Application>
  <PresentationFormat>Široki zaslon</PresentationFormat>
  <Paragraphs>192</Paragraphs>
  <Slides>23</Slides>
  <Notes>19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23</vt:i4>
      </vt:variant>
    </vt:vector>
  </HeadingPairs>
  <TitlesOfParts>
    <vt:vector size="28" baseType="lpstr">
      <vt:lpstr>Arial</vt:lpstr>
      <vt:lpstr>Garamond</vt:lpstr>
      <vt:lpstr>Segoe Print</vt:lpstr>
      <vt:lpstr>Wingdings</vt:lpstr>
      <vt:lpstr>Organski</vt:lpstr>
      <vt:lpstr>1. roditeljski sastanak</vt:lpstr>
      <vt:lpstr>DNEVNI RED</vt:lpstr>
      <vt:lpstr>Pravilnik o kućnom redu</vt:lpstr>
      <vt:lpstr>Statut škole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  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načinima, postupcima i elementima vrednovanja učenika u osnovnoj i srednjoj školi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Pravilnik o kriterijima za izricanje pedagoških mjera</vt:lpstr>
      <vt:lpstr>Obiteljski zakon</vt:lpstr>
      <vt:lpstr>PowerPointova prezentacija</vt:lpstr>
      <vt:lpstr>Izbor roditelja za Vijeće roditelja</vt:lpstr>
      <vt:lpstr>Razne obavijesti</vt:lpstr>
    </vt:vector>
  </TitlesOfParts>
  <Manager>www.ucenici.com</Manager>
  <Company>www.ucenici.com</Company>
  <LinksUpToDate>false</LinksUpToDate>
  <SharedDoc>false</SharedDoc>
  <HyperlinkBase>www.ucenici.com</HyperlinkBase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Prvi Roditeljski sastanak prezentacija</dc:title>
  <dc:creator>www.ucenici.com</dc:creator>
  <cp:keywords>Prvi Roditeljski sastanak prezentacija</cp:keywords>
  <cp:lastModifiedBy>Knjižnica</cp:lastModifiedBy>
  <cp:revision>73</cp:revision>
  <dcterms:created xsi:type="dcterms:W3CDTF">2017-08-20T15:57:53Z</dcterms:created>
  <dcterms:modified xsi:type="dcterms:W3CDTF">2022-09-27T12:30:22Z</dcterms:modified>
  <cp:category>Prvi Roditeljski sastanak prezentacija</cp:category>
</cp:coreProperties>
</file>