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6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5" r:id="rId30"/>
    <p:sldId id="287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71762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311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522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948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129090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58914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10950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19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916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477962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474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0629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vi-telefon.hr/pdf/skola-za-uspjesnije-roditeljstvo.pdf" TargetMode="External"/><Relationship Id="rId2" Type="http://schemas.openxmlformats.org/officeDocument/2006/relationships/hyperlink" Target="https://www.djecjivrtic-ivanic.hr/documents/za-roditelje/preporuke/Uspjesno_roditeljstvo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lideserve.com/santa/metode-koje-vam-mogu-pomo-i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92D050"/>
                </a:solidFill>
              </a:rPr>
              <a:t>ŠKOLA ZA RODITELJE</a:t>
            </a:r>
            <a:endParaRPr lang="hr-HR" dirty="0">
              <a:solidFill>
                <a:srgbClr val="92D05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Jelena </a:t>
            </a:r>
            <a:r>
              <a:rPr lang="hr-HR" dirty="0" err="1" smtClean="0"/>
              <a:t>Sušec</a:t>
            </a:r>
            <a:r>
              <a:rPr lang="hr-HR" dirty="0" smtClean="0"/>
              <a:t>, pedagoginja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55966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92D050"/>
                </a:solidFill>
              </a:rPr>
              <a:t>STILOVI RODITELJSTVA</a:t>
            </a:r>
            <a:endParaRPr lang="hr-HR" dirty="0">
              <a:solidFill>
                <a:srgbClr val="92D05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Stilovi roditeljstva međusobno se razlikuju s obzirom na roditeljsku </a:t>
            </a:r>
            <a:r>
              <a:rPr lang="hr-HR" b="1" dirty="0">
                <a:solidFill>
                  <a:srgbClr val="FFC000"/>
                </a:solidFill>
              </a:rPr>
              <a:t>TOPLINU </a:t>
            </a:r>
            <a:r>
              <a:rPr lang="hr-HR" dirty="0"/>
              <a:t>(</a:t>
            </a:r>
            <a:r>
              <a:rPr lang="hr-HR" dirty="0" smtClean="0"/>
              <a:t>potporu, ohrabrenje </a:t>
            </a:r>
            <a:r>
              <a:rPr lang="hr-HR" dirty="0"/>
              <a:t>i ljubav koju pružaju djetetu) i roditeljski </a:t>
            </a:r>
            <a:r>
              <a:rPr lang="hr-HR" b="1" dirty="0">
                <a:solidFill>
                  <a:srgbClr val="002060"/>
                </a:solidFill>
              </a:rPr>
              <a:t>NADZOR</a:t>
            </a:r>
            <a:r>
              <a:rPr lang="hr-HR" b="1" dirty="0"/>
              <a:t> </a:t>
            </a:r>
            <a:r>
              <a:rPr lang="hr-HR" dirty="0"/>
              <a:t>(usmjeravanje i </a:t>
            </a:r>
            <a:r>
              <a:rPr lang="hr-HR" dirty="0" smtClean="0"/>
              <a:t>postavljanje granica).</a:t>
            </a:r>
          </a:p>
          <a:p>
            <a:pPr marL="0" indent="0">
              <a:buNone/>
            </a:pPr>
            <a:r>
              <a:rPr lang="hr-HR" dirty="0" smtClean="0"/>
              <a:t>Prema </a:t>
            </a:r>
            <a:r>
              <a:rPr lang="hr-HR" dirty="0"/>
              <a:t>tome razlikujemo 4 glavna roditeljska stila</a:t>
            </a:r>
            <a:r>
              <a:rPr lang="hr-HR" dirty="0" smtClean="0"/>
              <a:t>:</a:t>
            </a:r>
          </a:p>
          <a:p>
            <a:pPr marL="0" indent="0">
              <a:buNone/>
            </a:pPr>
            <a:r>
              <a:rPr lang="hr-HR" dirty="0" smtClean="0"/>
              <a:t>- </a:t>
            </a:r>
            <a:r>
              <a:rPr lang="hr-HR" b="1" dirty="0" smtClean="0">
                <a:solidFill>
                  <a:srgbClr val="FFC000"/>
                </a:solidFill>
              </a:rPr>
              <a:t>AUTORITATIVAN</a:t>
            </a:r>
            <a:r>
              <a:rPr lang="hr-HR" dirty="0" smtClean="0"/>
              <a:t> </a:t>
            </a:r>
            <a:r>
              <a:rPr lang="hr-HR" dirty="0"/>
              <a:t>(demokratski),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- </a:t>
            </a:r>
            <a:r>
              <a:rPr lang="hr-HR" b="1" dirty="0" smtClean="0">
                <a:solidFill>
                  <a:srgbClr val="FF0000"/>
                </a:solidFill>
              </a:rPr>
              <a:t>AUTORITARAN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hr-HR" dirty="0" smtClean="0"/>
              <a:t>strog</a:t>
            </a:r>
            <a:r>
              <a:rPr lang="hr-HR" dirty="0"/>
              <a:t>),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- </a:t>
            </a:r>
            <a:r>
              <a:rPr lang="hr-HR" b="1" dirty="0" smtClean="0">
                <a:solidFill>
                  <a:srgbClr val="FFFF00"/>
                </a:solidFill>
              </a:rPr>
              <a:t>POPUSTLJIV</a:t>
            </a:r>
            <a:r>
              <a:rPr lang="hr-HR" b="1" dirty="0" smtClean="0"/>
              <a:t> </a:t>
            </a:r>
            <a:r>
              <a:rPr lang="hr-HR" dirty="0"/>
              <a:t>(permisivan) </a:t>
            </a:r>
          </a:p>
          <a:p>
            <a:pPr marL="0" indent="0">
              <a:buNone/>
            </a:pPr>
            <a:r>
              <a:rPr lang="hr-HR" dirty="0" smtClean="0"/>
              <a:t>- </a:t>
            </a:r>
            <a:r>
              <a:rPr lang="hr-HR" b="1" dirty="0" smtClean="0">
                <a:solidFill>
                  <a:srgbClr val="7030A0"/>
                </a:solidFill>
              </a:rPr>
              <a:t>ZANEMARUJUĆI</a:t>
            </a:r>
            <a:r>
              <a:rPr lang="hr-HR" dirty="0" smtClean="0"/>
              <a:t> (</a:t>
            </a:r>
            <a:r>
              <a:rPr lang="hr-HR" dirty="0"/>
              <a:t>ravnodušan).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57160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>
              <a:spcBef>
                <a:spcPts val="672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hr-HR" dirty="0" smtClean="0">
                <a:solidFill>
                  <a:srgbClr val="FFC000"/>
                </a:solidFill>
              </a:rPr>
              <a:t>AUTORITATIVAN (demokratski) STIL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sz="2700" dirty="0">
                <a:ln>
                  <a:noFill/>
                </a:ln>
                <a:solidFill>
                  <a:srgbClr val="83992A"/>
                </a:solidFill>
                <a:ea typeface="+mn-ea"/>
                <a:cs typeface="+mn-cs"/>
              </a:rPr>
              <a:t>Autoritativni roditelji postavljaju granice i provode nadzor, ali istodobno pružaju djeci veliku potporu i emotivnu toplinu.</a:t>
            </a:r>
            <a:br>
              <a:rPr lang="hr-HR" sz="2700" dirty="0">
                <a:ln>
                  <a:noFill/>
                </a:ln>
                <a:solidFill>
                  <a:srgbClr val="83992A"/>
                </a:solidFill>
                <a:ea typeface="+mn-ea"/>
                <a:cs typeface="+mn-cs"/>
              </a:rPr>
            </a:br>
            <a:endParaRPr lang="hr-HR" sz="2700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idx="1"/>
          </p:nvPr>
        </p:nvSpPr>
        <p:spPr>
          <a:xfrm>
            <a:off x="999715" y="2658533"/>
            <a:ext cx="4718304" cy="576262"/>
          </a:xfrm>
        </p:spPr>
        <p:txBody>
          <a:bodyPr/>
          <a:lstStyle/>
          <a:p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715" y="2658533"/>
            <a:ext cx="3959968" cy="2632075"/>
          </a:xfrm>
        </p:spPr>
      </p:pic>
      <p:sp>
        <p:nvSpPr>
          <p:cNvPr id="7" name="Rezervirano mjesto sadržaja 6"/>
          <p:cNvSpPr>
            <a:spLocks noGrp="1"/>
          </p:cNvSpPr>
          <p:nvPr>
            <p:ph sz="quarter" idx="4"/>
          </p:nvPr>
        </p:nvSpPr>
        <p:spPr>
          <a:xfrm>
            <a:off x="5168900" y="2521215"/>
            <a:ext cx="6083300" cy="368908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r-HR" dirty="0" smtClean="0"/>
              <a:t>ODGOJNI </a:t>
            </a:r>
            <a:r>
              <a:rPr lang="hr-HR" dirty="0"/>
              <a:t>CILJEVI</a:t>
            </a:r>
            <a:r>
              <a:rPr lang="hr-HR" dirty="0" smtClean="0"/>
              <a:t>:</a:t>
            </a:r>
          </a:p>
          <a:p>
            <a:pPr>
              <a:buFontTx/>
              <a:buChar char="-"/>
            </a:pPr>
            <a:r>
              <a:rPr lang="hr-HR" dirty="0" smtClean="0"/>
              <a:t>razvoj </a:t>
            </a:r>
            <a:r>
              <a:rPr lang="hr-HR" dirty="0"/>
              <a:t>djetetove znatiželje i </a:t>
            </a:r>
            <a:r>
              <a:rPr lang="hr-HR" dirty="0" smtClean="0"/>
              <a:t>kreativnosti te </a:t>
            </a:r>
            <a:r>
              <a:rPr lang="hr-HR" dirty="0"/>
              <a:t>motivacija </a:t>
            </a:r>
            <a:r>
              <a:rPr lang="hr-HR" dirty="0" smtClean="0"/>
              <a:t>i samostalnost djeteta</a:t>
            </a:r>
          </a:p>
          <a:p>
            <a:pPr>
              <a:buFontTx/>
              <a:buChar char="-"/>
            </a:pPr>
            <a:r>
              <a:rPr lang="hr-HR" dirty="0" smtClean="0"/>
              <a:t> </a:t>
            </a:r>
            <a:r>
              <a:rPr lang="hr-HR" dirty="0"/>
              <a:t>a</a:t>
            </a:r>
            <a:r>
              <a:rPr lang="hr-HR" dirty="0" smtClean="0"/>
              <a:t>utoritativan </a:t>
            </a:r>
            <a:r>
              <a:rPr lang="hr-HR" dirty="0"/>
              <a:t>roditelj je savjetnik, ali ne </a:t>
            </a:r>
            <a:r>
              <a:rPr lang="hr-HR" dirty="0" smtClean="0"/>
              <a:t>kontrolor</a:t>
            </a:r>
          </a:p>
          <a:p>
            <a:pPr>
              <a:buFontTx/>
              <a:buChar char="-"/>
            </a:pPr>
            <a:r>
              <a:rPr lang="hr-HR" dirty="0" smtClean="0"/>
              <a:t> on </a:t>
            </a:r>
            <a:r>
              <a:rPr lang="hr-HR" dirty="0"/>
              <a:t>pruža </a:t>
            </a:r>
            <a:r>
              <a:rPr lang="hr-HR" dirty="0" smtClean="0"/>
              <a:t>djetetu informacije</a:t>
            </a:r>
            <a:r>
              <a:rPr lang="hr-HR" dirty="0"/>
              <a:t>, objašnjava granice i pravila, potiče i odaje </a:t>
            </a:r>
            <a:r>
              <a:rPr lang="hr-HR" dirty="0" smtClean="0"/>
              <a:t>priznanje.</a:t>
            </a:r>
          </a:p>
          <a:p>
            <a:pPr marL="0" indent="0">
              <a:buNone/>
            </a:pPr>
            <a:r>
              <a:rPr lang="hr-HR" b="1" dirty="0" smtClean="0"/>
              <a:t>Djeca </a:t>
            </a:r>
            <a:r>
              <a:rPr lang="hr-HR" b="1" dirty="0"/>
              <a:t>autoritativnih </a:t>
            </a:r>
            <a:r>
              <a:rPr lang="hr-HR" b="1" dirty="0" smtClean="0"/>
              <a:t>roditelja spontana </a:t>
            </a:r>
            <a:r>
              <a:rPr lang="hr-HR" b="1" dirty="0"/>
              <a:t>su, slobodno izražavaju svoje mišljenje i </a:t>
            </a:r>
            <a:r>
              <a:rPr lang="hr-HR" b="1" dirty="0" smtClean="0"/>
              <a:t>osjećaje te </a:t>
            </a:r>
            <a:r>
              <a:rPr lang="hr-HR" b="1" dirty="0"/>
              <a:t>razvijaju samostalnost </a:t>
            </a:r>
            <a:r>
              <a:rPr lang="hr-HR" b="1" dirty="0" smtClean="0"/>
              <a:t>i samopouzdanje</a:t>
            </a:r>
            <a:r>
              <a:rPr lang="hr-HR" b="1" dirty="0"/>
              <a:t>. Obično su i uspješnija u školi i društvenom okruženju</a:t>
            </a:r>
            <a:r>
              <a:rPr lang="hr-HR" dirty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74433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>
          <a:xfrm>
            <a:off x="508000" y="0"/>
            <a:ext cx="11188700" cy="2476500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     AUTORITARAN (strog</a:t>
            </a:r>
            <a:r>
              <a:rPr lang="hr-HR" dirty="0">
                <a:solidFill>
                  <a:srgbClr val="FF0000"/>
                </a:solidFill>
              </a:rPr>
              <a:t>) </a:t>
            </a:r>
            <a:r>
              <a:rPr lang="hr-HR" dirty="0" smtClean="0">
                <a:solidFill>
                  <a:srgbClr val="FF0000"/>
                </a:solidFill>
              </a:rPr>
              <a:t>STIL</a:t>
            </a:r>
            <a:br>
              <a:rPr lang="hr-HR" dirty="0" smtClean="0">
                <a:solidFill>
                  <a:srgbClr val="FF0000"/>
                </a:solidFill>
              </a:rPr>
            </a:br>
            <a:r>
              <a:rPr lang="hr-HR" dirty="0" smtClean="0">
                <a:solidFill>
                  <a:srgbClr val="FF0000"/>
                </a:solidFill>
              </a:rPr>
              <a:t>  </a:t>
            </a:r>
            <a:r>
              <a:rPr lang="hr-HR" sz="2700" dirty="0" smtClean="0"/>
              <a:t>Autoritarni roditelji postavljaju prevelike zahtjeve pred </a:t>
            </a:r>
            <a:r>
              <a:rPr lang="hr-HR" sz="2700" dirty="0"/>
              <a:t>djecu i </a:t>
            </a:r>
            <a:r>
              <a:rPr lang="hr-HR" sz="2700" dirty="0" smtClean="0"/>
              <a:t>    </a:t>
            </a:r>
            <a:br>
              <a:rPr lang="hr-HR" sz="2700" dirty="0" smtClean="0"/>
            </a:br>
            <a:r>
              <a:rPr lang="hr-HR" sz="2700" dirty="0"/>
              <a:t> </a:t>
            </a:r>
            <a:r>
              <a:rPr lang="hr-HR" sz="2700" dirty="0" smtClean="0"/>
              <a:t>   provode strogi nadzor </a:t>
            </a:r>
            <a:r>
              <a:rPr lang="hr-HR" sz="2700" dirty="0"/>
              <a:t>pri </a:t>
            </a:r>
            <a:r>
              <a:rPr lang="hr-HR" sz="2700" dirty="0" smtClean="0"/>
              <a:t>čemu ne </a:t>
            </a:r>
            <a:r>
              <a:rPr lang="hr-HR" sz="2700" dirty="0"/>
              <a:t>pružaju djeci dovoljno potpore </a:t>
            </a:r>
            <a:r>
              <a:rPr lang="hr-HR" sz="2700" dirty="0" smtClean="0"/>
              <a:t>i</a:t>
            </a:r>
            <a:br>
              <a:rPr lang="hr-HR" sz="2700" dirty="0" smtClean="0"/>
            </a:br>
            <a:r>
              <a:rPr lang="hr-HR" sz="2700" dirty="0"/>
              <a:t> </a:t>
            </a:r>
            <a:r>
              <a:rPr lang="hr-HR" sz="2700" dirty="0" smtClean="0"/>
              <a:t>    emocionalne topline.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pic>
        <p:nvPicPr>
          <p:cNvPr id="13" name="Rezervirano mjesto sadržaja 1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615919"/>
            <a:ext cx="4718050" cy="3120000"/>
          </a:xfrm>
        </p:spPr>
      </p:pic>
      <p:sp>
        <p:nvSpPr>
          <p:cNvPr id="12" name="Rezervirano mjesto sadržaja 11"/>
          <p:cNvSpPr>
            <a:spLocks noGrp="1"/>
          </p:cNvSpPr>
          <p:nvPr>
            <p:ph sz="quarter" idx="4"/>
          </p:nvPr>
        </p:nvSpPr>
        <p:spPr>
          <a:xfrm>
            <a:off x="6180670" y="2476500"/>
            <a:ext cx="4718304" cy="339936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dirty="0" smtClean="0"/>
              <a:t>ODGOJNI CILJEVI:</a:t>
            </a:r>
          </a:p>
          <a:p>
            <a:pPr>
              <a:buFontTx/>
              <a:buChar char="-"/>
            </a:pPr>
            <a:r>
              <a:rPr lang="hr-HR" dirty="0" smtClean="0"/>
              <a:t>poslušnost </a:t>
            </a:r>
            <a:r>
              <a:rPr lang="hr-HR" dirty="0"/>
              <a:t>djeteta i </a:t>
            </a:r>
            <a:r>
              <a:rPr lang="hr-HR" dirty="0" smtClean="0"/>
              <a:t>učenje samokontrole</a:t>
            </a:r>
          </a:p>
          <a:p>
            <a:pPr>
              <a:buFontTx/>
              <a:buChar char="-"/>
            </a:pPr>
            <a:r>
              <a:rPr lang="hr-HR" dirty="0" smtClean="0"/>
              <a:t>ne </a:t>
            </a:r>
            <a:r>
              <a:rPr lang="hr-HR" dirty="0"/>
              <a:t>pružaju djetetu dovoljno informacija, ne objašnjavaju mu svoje </a:t>
            </a:r>
            <a:r>
              <a:rPr lang="hr-HR" dirty="0" smtClean="0"/>
              <a:t>zahtjeve, postavljene </a:t>
            </a:r>
            <a:r>
              <a:rPr lang="hr-HR" dirty="0"/>
              <a:t>granice i pravila i uglavnom traže slijepu poslušnost, a neposluh </a:t>
            </a:r>
            <a:r>
              <a:rPr lang="hr-HR" dirty="0" smtClean="0"/>
              <a:t>kažnjavaju djeteta</a:t>
            </a:r>
            <a:endParaRPr lang="hr-HR" dirty="0"/>
          </a:p>
          <a:p>
            <a:pPr marL="0" indent="0">
              <a:buNone/>
            </a:pPr>
            <a:r>
              <a:rPr lang="hr-HR" b="1" dirty="0" smtClean="0"/>
              <a:t>Djeca autoritarnih roditelja su sklona promjenama </a:t>
            </a:r>
            <a:r>
              <a:rPr lang="hr-HR" b="1" dirty="0"/>
              <a:t>raspoloženja, </a:t>
            </a:r>
            <a:r>
              <a:rPr lang="hr-HR" b="1" dirty="0" smtClean="0"/>
              <a:t>povučena su, bojažljiva i </a:t>
            </a:r>
            <a:r>
              <a:rPr lang="hr-HR" b="1" dirty="0"/>
              <a:t>bez spontanosti. Veća </a:t>
            </a:r>
            <a:r>
              <a:rPr lang="hr-HR" b="1" dirty="0" smtClean="0"/>
              <a:t>je vjerojatnost </a:t>
            </a:r>
            <a:r>
              <a:rPr lang="hr-HR" b="1" dirty="0"/>
              <a:t>za pojavu neuspjeha u </a:t>
            </a:r>
            <a:r>
              <a:rPr lang="hr-HR" b="1" dirty="0" smtClean="0"/>
              <a:t>školi </a:t>
            </a:r>
            <a:r>
              <a:rPr lang="hr-HR" b="1" dirty="0"/>
              <a:t>te za slabiju društvenu prilagodbu djeteta.</a:t>
            </a:r>
          </a:p>
          <a:p>
            <a:pPr>
              <a:buFontTx/>
              <a:buChar char="-"/>
            </a:pPr>
            <a:endParaRPr lang="hr-HR" dirty="0" smtClean="0"/>
          </a:p>
          <a:p>
            <a:pPr>
              <a:buFontTx/>
              <a:buChar char="-"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72932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95402" y="584200"/>
            <a:ext cx="9601196" cy="1879600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FFFF00"/>
                </a:solidFill>
              </a:rPr>
              <a:t>POPUSTLJIV (permisivan</a:t>
            </a:r>
            <a:r>
              <a:rPr lang="hr-HR" dirty="0">
                <a:solidFill>
                  <a:srgbClr val="FFFF00"/>
                </a:solidFill>
              </a:rPr>
              <a:t>) </a:t>
            </a:r>
            <a:r>
              <a:rPr lang="hr-HR" dirty="0" smtClean="0">
                <a:solidFill>
                  <a:srgbClr val="FFFF00"/>
                </a:solidFill>
              </a:rPr>
              <a:t>STIL</a:t>
            </a:r>
            <a:br>
              <a:rPr lang="hr-HR" dirty="0" smtClean="0">
                <a:solidFill>
                  <a:srgbClr val="FFFF00"/>
                </a:solidFill>
              </a:rPr>
            </a:br>
            <a:r>
              <a:rPr lang="hr-HR" sz="2700" dirty="0" smtClean="0"/>
              <a:t>Permisivan roditelj </a:t>
            </a:r>
            <a:r>
              <a:rPr lang="hr-HR" sz="2700" dirty="0"/>
              <a:t>postavlja male zahtjeve pred dijete i provodi slab nadzor, ali daje veliku</a:t>
            </a:r>
            <a:br>
              <a:rPr lang="hr-HR" sz="2700" dirty="0"/>
            </a:br>
            <a:r>
              <a:rPr lang="hr-HR" sz="2700" dirty="0"/>
              <a:t>potporu i emotivnu toplinu. 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pic>
        <p:nvPicPr>
          <p:cNvPr id="7" name="Rezervirano mjesto sadržaja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463800"/>
            <a:ext cx="4718050" cy="3276879"/>
          </a:xfrm>
        </p:spPr>
      </p:pic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80670" y="2463800"/>
            <a:ext cx="4718304" cy="34120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dirty="0" smtClean="0"/>
              <a:t>ODGOJNI CILJEVI:</a:t>
            </a:r>
          </a:p>
          <a:p>
            <a:pPr>
              <a:buFontTx/>
              <a:buChar char="-"/>
            </a:pPr>
            <a:r>
              <a:rPr lang="hr-HR" dirty="0" smtClean="0"/>
              <a:t>zadovoljiti svaki djetetov zahtjev</a:t>
            </a:r>
          </a:p>
          <a:p>
            <a:pPr marL="0" indent="0">
              <a:buNone/>
            </a:pPr>
            <a:r>
              <a:rPr lang="hr-HR" b="1" dirty="0" smtClean="0"/>
              <a:t>Takav pristup </a:t>
            </a:r>
            <a:r>
              <a:rPr lang="hr-HR" b="1" dirty="0"/>
              <a:t>je loš jer se kod djeteta stvara nesigurnost i nesnalaženje u granicama (</a:t>
            </a:r>
            <a:r>
              <a:rPr lang="hr-HR" b="1" dirty="0" smtClean="0"/>
              <a:t>pogotovo ako </a:t>
            </a:r>
            <a:r>
              <a:rPr lang="hr-HR" b="1" dirty="0"/>
              <a:t>je roditelj nedosljedan u odgojnim postupcima), pa </a:t>
            </a:r>
            <a:r>
              <a:rPr lang="hr-HR" b="1" dirty="0" smtClean="0"/>
              <a:t>se </a:t>
            </a:r>
            <a:r>
              <a:rPr lang="hr-HR" b="1" dirty="0"/>
              <a:t>razvija impulzivno, razmaženo </a:t>
            </a:r>
            <a:r>
              <a:rPr lang="hr-HR" b="1" dirty="0" smtClean="0"/>
              <a:t>i agresivno </a:t>
            </a:r>
            <a:r>
              <a:rPr lang="hr-HR" b="1" dirty="0"/>
              <a:t>dječje ponašanje. Roditelj djetetu treba biti autoritet, a ne dijete roditelju!</a:t>
            </a:r>
          </a:p>
          <a:p>
            <a:pPr>
              <a:buFontTx/>
              <a:buChar char="-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894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95402" y="571500"/>
            <a:ext cx="9601196" cy="1714499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>
                <a:solidFill>
                  <a:srgbClr val="7030A0"/>
                </a:solidFill>
              </a:rPr>
              <a:t>ZANEMARUJUĆI (ravnodušan</a:t>
            </a:r>
            <a:r>
              <a:rPr lang="hr-HR" dirty="0">
                <a:solidFill>
                  <a:srgbClr val="7030A0"/>
                </a:solidFill>
              </a:rPr>
              <a:t>) </a:t>
            </a:r>
            <a:r>
              <a:rPr lang="hr-HR" dirty="0" smtClean="0">
                <a:solidFill>
                  <a:srgbClr val="7030A0"/>
                </a:solidFill>
              </a:rPr>
              <a:t>STIL</a:t>
            </a:r>
            <a:br>
              <a:rPr lang="hr-HR" dirty="0" smtClean="0">
                <a:solidFill>
                  <a:srgbClr val="7030A0"/>
                </a:solidFill>
              </a:rPr>
            </a:br>
            <a:r>
              <a:rPr lang="hr-HR" sz="2700" dirty="0" smtClean="0"/>
              <a:t>Zanemarujući </a:t>
            </a:r>
            <a:r>
              <a:rPr lang="hr-HR" sz="2700" dirty="0"/>
              <a:t>roditelji postavljaju male zahtjeve, nema nadzora, ali </a:t>
            </a:r>
            <a:r>
              <a:rPr lang="hr-HR" sz="2700" dirty="0" smtClean="0"/>
              <a:t>ni roditeljske topline i </a:t>
            </a:r>
            <a:r>
              <a:rPr lang="hr-HR" sz="2700" dirty="0"/>
              <a:t>potpore.</a:t>
            </a:r>
            <a:br>
              <a:rPr lang="hr-HR" sz="2700" dirty="0"/>
            </a:br>
            <a:endParaRPr lang="hr-HR" sz="2700" dirty="0"/>
          </a:p>
        </p:txBody>
      </p:sp>
      <p:pic>
        <p:nvPicPr>
          <p:cNvPr id="7" name="Rezervirano mjesto sadržaja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325" y="2438400"/>
            <a:ext cx="4648200" cy="3323431"/>
          </a:xfrm>
        </p:spPr>
      </p:pic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096000" y="2438400"/>
            <a:ext cx="5232400" cy="34925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hr-HR" sz="3000" dirty="0" smtClean="0"/>
              <a:t>ODGOJNI CILJEVI: </a:t>
            </a:r>
          </a:p>
          <a:p>
            <a:pPr marL="0" indent="0">
              <a:buNone/>
            </a:pPr>
            <a:r>
              <a:rPr lang="hr-HR" sz="3000" dirty="0" smtClean="0"/>
              <a:t>-roditelji </a:t>
            </a:r>
            <a:r>
              <a:rPr lang="hr-HR" sz="3000" dirty="0"/>
              <a:t>nemaju vremena za bavljenje </a:t>
            </a:r>
            <a:r>
              <a:rPr lang="hr-HR" sz="3000" dirty="0" smtClean="0"/>
              <a:t>djecom </a:t>
            </a:r>
            <a:r>
              <a:rPr lang="hr-HR" sz="3000" dirty="0"/>
              <a:t>ili ih emocionalno </a:t>
            </a:r>
            <a:r>
              <a:rPr lang="hr-HR" sz="3000" dirty="0" smtClean="0"/>
              <a:t>odbacuju</a:t>
            </a:r>
          </a:p>
          <a:p>
            <a:pPr marL="0" indent="0">
              <a:buNone/>
            </a:pPr>
            <a:r>
              <a:rPr lang="hr-HR" sz="3000" b="1" dirty="0"/>
              <a:t>Dijete na takav roditeljski odnos reagira neprijateljski i s </a:t>
            </a:r>
            <a:r>
              <a:rPr lang="hr-HR" sz="3000" b="1" dirty="0" smtClean="0"/>
              <a:t>otporom te </a:t>
            </a:r>
            <a:r>
              <a:rPr lang="hr-HR" sz="3000" b="1" dirty="0"/>
              <a:t>nije u mogućnosti </a:t>
            </a:r>
            <a:r>
              <a:rPr lang="hr-HR" sz="3000" b="1" dirty="0" smtClean="0"/>
              <a:t>steći socijalne </a:t>
            </a:r>
            <a:r>
              <a:rPr lang="hr-HR" sz="3000" b="1" dirty="0"/>
              <a:t>vještine i neuspješno je u školi. S obzirom na to da velik dio vremena djeca </a:t>
            </a:r>
            <a:r>
              <a:rPr lang="hr-HR" sz="3000" b="1" dirty="0" smtClean="0"/>
              <a:t>provode bez nadzora </a:t>
            </a:r>
            <a:r>
              <a:rPr lang="hr-HR" sz="3000" b="1" dirty="0"/>
              <a:t>te zanemarujući roditelji uglavnom ne znaju gdje im je dijete, što radi i s </a:t>
            </a:r>
            <a:r>
              <a:rPr lang="hr-HR" sz="3000" b="1" dirty="0" smtClean="0"/>
              <a:t>kime se </a:t>
            </a:r>
            <a:r>
              <a:rPr lang="hr-HR" sz="3000" b="1" dirty="0"/>
              <a:t>druži, u takvom obiteljskom okruženju najčešće odrastaju djeca koja pokazuju </a:t>
            </a:r>
            <a:r>
              <a:rPr lang="hr-HR" sz="3000" b="1" dirty="0" smtClean="0"/>
              <a:t>različite oblike </a:t>
            </a:r>
            <a:r>
              <a:rPr lang="hr-HR" sz="3000" b="1" dirty="0"/>
              <a:t>neprihvatljivog, neprilagođenog i delinkventnog ponašanja.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034898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zervirano mjesto sadržaja 7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0" y="709613"/>
            <a:ext cx="8623300" cy="5292725"/>
          </a:xfrm>
        </p:spPr>
      </p:pic>
    </p:spTree>
    <p:extLst>
      <p:ext uri="{BB962C8B-B14F-4D97-AF65-F5344CB8AC3E}">
        <p14:creationId xmlns:p14="http://schemas.microsoft.com/office/powerpoint/2010/main" val="8448110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1346200" y="785813"/>
            <a:ext cx="9601200" cy="4605337"/>
          </a:xfrm>
        </p:spPr>
        <p:txBody>
          <a:bodyPr>
            <a:normAutofit/>
          </a:bodyPr>
          <a:lstStyle/>
          <a:p>
            <a:r>
              <a:rPr lang="hr-HR" dirty="0" smtClean="0"/>
              <a:t>Možete li svoj roditeljski stil prepoznati u nekom od ovdje opisanih?</a:t>
            </a:r>
          </a:p>
          <a:p>
            <a:r>
              <a:rPr lang="hr-HR" dirty="0" smtClean="0"/>
              <a:t>Pronalazite li se u više stilova?</a:t>
            </a:r>
          </a:p>
          <a:p>
            <a:r>
              <a:rPr lang="hr-HR" dirty="0" smtClean="0"/>
              <a:t>Ovisi li Vaš roditeljski stil o vanjskim čimbenicima, npr. ”loš dan”, stres, zahtjevi na poslu, obitelji, užoj ili široj okolini?</a:t>
            </a:r>
          </a:p>
          <a:p>
            <a:r>
              <a:rPr lang="hr-HR" dirty="0" smtClean="0"/>
              <a:t>Sve navedenoj je normalno i očekivano, nijedan roditelj nije savršen niti nepogrešiv, ali ono što možemo učiniti </a:t>
            </a:r>
            <a:r>
              <a:rPr lang="hr-HR" dirty="0"/>
              <a:t>jest </a:t>
            </a:r>
            <a:r>
              <a:rPr lang="hr-HR" dirty="0" smtClean="0"/>
              <a:t>raditi </a:t>
            </a:r>
            <a:r>
              <a:rPr lang="hr-HR" dirty="0"/>
              <a:t>na </a:t>
            </a:r>
            <a:r>
              <a:rPr lang="hr-HR" dirty="0" smtClean="0"/>
              <a:t>sebi, poboljšavati </a:t>
            </a:r>
            <a:r>
              <a:rPr lang="hr-HR" dirty="0"/>
              <a:t>svoje roditeljske </a:t>
            </a:r>
            <a:r>
              <a:rPr lang="hr-HR" dirty="0" smtClean="0"/>
              <a:t>vještine, ispravljati </a:t>
            </a:r>
            <a:r>
              <a:rPr lang="hr-HR" dirty="0"/>
              <a:t>neizbježne </a:t>
            </a:r>
            <a:r>
              <a:rPr lang="hr-HR" dirty="0" smtClean="0"/>
              <a:t>pogreške i biti svjesni da </a:t>
            </a:r>
            <a:r>
              <a:rPr lang="hr-HR" dirty="0"/>
              <a:t>uvijek postoji mogućnost za </a:t>
            </a:r>
            <a:r>
              <a:rPr lang="hr-HR" dirty="0" smtClean="0"/>
              <a:t>napredak.</a:t>
            </a:r>
          </a:p>
          <a:p>
            <a:r>
              <a:rPr lang="hr-HR" b="1" dirty="0" smtClean="0">
                <a:solidFill>
                  <a:srgbClr val="92D050"/>
                </a:solidFill>
              </a:rPr>
              <a:t>Poželjan roditeljski stil je svakako autoritativan, odnosno onaj u kojem roditelj postavlja granice, ali  i objašnjava ih djetetu te je dosljedan u njihovom provođenju, a istodobno pruža potporu u emocionalnu toplinu</a:t>
            </a:r>
          </a:p>
          <a:p>
            <a:pPr marL="0" indent="0">
              <a:buNone/>
            </a:pPr>
            <a:endParaRPr lang="hr-HR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7162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52502" y="647700"/>
            <a:ext cx="9601196" cy="1909232"/>
          </a:xfrm>
        </p:spPr>
        <p:txBody>
          <a:bodyPr>
            <a:noAutofit/>
          </a:bodyPr>
          <a:lstStyle/>
          <a:p>
            <a:r>
              <a:rPr lang="hr-HR" sz="2800" b="1" dirty="0" smtClean="0"/>
              <a:t>Dakle, budite </a:t>
            </a:r>
            <a:r>
              <a:rPr lang="hr-HR" sz="2800" b="1" dirty="0"/>
              <a:t>sigurni da nema „SAVRŠENOG RODITELJA</a:t>
            </a:r>
            <a:r>
              <a:rPr lang="hr-HR" sz="2800" b="1" dirty="0" smtClean="0"/>
              <a:t>“, ne </a:t>
            </a:r>
            <a:r>
              <a:rPr lang="hr-HR" sz="2800" b="1" dirty="0"/>
              <a:t>postoji samo jedan, „PRAVI NAČIN“, odgajanja </a:t>
            </a:r>
            <a:r>
              <a:rPr lang="hr-HR" sz="2800" b="1" dirty="0" smtClean="0"/>
              <a:t>djece, ali </a:t>
            </a:r>
            <a:r>
              <a:rPr lang="hr-HR" sz="2800" b="1" dirty="0"/>
              <a:t>ima načina kada odgoj </a:t>
            </a:r>
            <a:r>
              <a:rPr lang="hr-HR" sz="2800" b="1" dirty="0" smtClean="0"/>
              <a:t>djece </a:t>
            </a:r>
            <a:r>
              <a:rPr lang="hr-HR" sz="2800" b="1" dirty="0"/>
              <a:t>može biti </a:t>
            </a:r>
            <a:r>
              <a:rPr lang="hr-HR" sz="2800" b="1" dirty="0" smtClean="0"/>
              <a:t>lakši i </a:t>
            </a:r>
            <a:r>
              <a:rPr lang="hr-HR" sz="2800" b="1" dirty="0"/>
              <a:t>uspješniji.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58901" y="2556932"/>
            <a:ext cx="9601196" cy="41232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 smtClean="0"/>
              <a:t>-  </a:t>
            </a:r>
            <a:r>
              <a:rPr lang="hr-HR" sz="2400" dirty="0" smtClean="0">
                <a:solidFill>
                  <a:schemeClr val="tx1"/>
                </a:solidFill>
              </a:rPr>
              <a:t>Primijetite i pohvalite dobro ponašanje svog djeteta.</a:t>
            </a:r>
          </a:p>
          <a:p>
            <a:pPr marL="0" indent="0">
              <a:buNone/>
            </a:pPr>
            <a:r>
              <a:rPr lang="hr-HR" sz="2400" dirty="0" smtClean="0">
                <a:solidFill>
                  <a:schemeClr val="tx1"/>
                </a:solidFill>
              </a:rPr>
              <a:t>-  Saslušajte dijete i  dajte mu priliku da izrazi svoje osjećaje, govorite i razgovarajte o njima (osjećajima).</a:t>
            </a:r>
          </a:p>
          <a:p>
            <a:pPr marL="0" indent="0">
              <a:buNone/>
            </a:pPr>
            <a:r>
              <a:rPr lang="hr-HR" sz="2400" dirty="0" smtClean="0">
                <a:solidFill>
                  <a:schemeClr val="tx1"/>
                </a:solidFill>
              </a:rPr>
              <a:t>- Neka vam poruke budu jasne.</a:t>
            </a:r>
          </a:p>
          <a:p>
            <a:pPr marL="0" indent="0">
              <a:buNone/>
            </a:pPr>
            <a:r>
              <a:rPr lang="hr-HR" sz="2400" dirty="0" smtClean="0">
                <a:solidFill>
                  <a:schemeClr val="tx1"/>
                </a:solidFill>
              </a:rPr>
              <a:t>- Objasnite razloge za svoju određenu odluku.</a:t>
            </a:r>
          </a:p>
          <a:p>
            <a:pPr marL="0" indent="0">
              <a:buNone/>
            </a:pPr>
            <a:r>
              <a:rPr lang="hr-HR" sz="2400" dirty="0" smtClean="0">
                <a:solidFill>
                  <a:schemeClr val="tx1"/>
                </a:solidFill>
              </a:rPr>
              <a:t>- Ohrabrite dijete da, što više, samostalno nalazi rješenja svojih problema. Jedan od temeljnih ciljeva odgojnog procesa je pomoći im da učine sami</a:t>
            </a:r>
            <a:r>
              <a:rPr lang="hr-HR" dirty="0" smtClean="0">
                <a:solidFill>
                  <a:schemeClr val="tx1"/>
                </a:solidFill>
              </a:rPr>
              <a:t>.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2340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hr-HR" sz="3600" dirty="0" smtClean="0">
                <a:solidFill>
                  <a:schemeClr val="tx1"/>
                </a:solidFill>
              </a:rPr>
              <a:t>Budite realni u svojim očekivanjima.</a:t>
            </a:r>
          </a:p>
          <a:p>
            <a:pPr>
              <a:buFontTx/>
              <a:buChar char="-"/>
            </a:pPr>
            <a:r>
              <a:rPr lang="hr-HR" sz="3600" dirty="0" smtClean="0">
                <a:solidFill>
                  <a:schemeClr val="tx1"/>
                </a:solidFill>
              </a:rPr>
              <a:t>Radite i sami ono što </a:t>
            </a:r>
            <a:r>
              <a:rPr lang="hr-HR" sz="3600" dirty="0" err="1" smtClean="0">
                <a:solidFill>
                  <a:schemeClr val="tx1"/>
                </a:solidFill>
              </a:rPr>
              <a:t>zahtjevate</a:t>
            </a:r>
            <a:r>
              <a:rPr lang="hr-HR" sz="3600" dirty="0" smtClean="0">
                <a:solidFill>
                  <a:schemeClr val="tx1"/>
                </a:solidFill>
              </a:rPr>
              <a:t> od djeteta.</a:t>
            </a:r>
          </a:p>
          <a:p>
            <a:pPr marL="0" indent="0">
              <a:buNone/>
            </a:pPr>
            <a:r>
              <a:rPr lang="hr-HR" sz="3600" dirty="0" smtClean="0">
                <a:solidFill>
                  <a:schemeClr val="tx1"/>
                </a:solidFill>
              </a:rPr>
              <a:t>-  Nemojte se bojati pregovarati s djetetom.</a:t>
            </a:r>
          </a:p>
          <a:p>
            <a:pPr marL="0" indent="0">
              <a:buNone/>
            </a:pPr>
            <a:r>
              <a:rPr lang="hr-HR" sz="3600" dirty="0" smtClean="0">
                <a:solidFill>
                  <a:schemeClr val="tx1"/>
                </a:solidFill>
              </a:rPr>
              <a:t>-  Čuvajte se sljedeće kombinacije: „dobar savjet djetetu uz loš osobni (roditeljski) primjer u životu.“ 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276740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Pravokutnik 2"/>
          <p:cNvSpPr/>
          <p:nvPr/>
        </p:nvSpPr>
        <p:spPr>
          <a:xfrm>
            <a:off x="1600200" y="2019299"/>
            <a:ext cx="8610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hr-HR" sz="2400" dirty="0" smtClean="0"/>
              <a:t>Svome djetetu jasno pokažite što od njega očekujete.</a:t>
            </a:r>
          </a:p>
          <a:p>
            <a:pPr marL="342900" indent="-342900">
              <a:buFontTx/>
              <a:buChar char="-"/>
            </a:pPr>
            <a:r>
              <a:rPr lang="hr-HR" sz="2400" dirty="0" smtClean="0"/>
              <a:t>U svojim očekivanjima budite realni, vodeći brigu o dobi i mogućnostima djeteta.</a:t>
            </a:r>
          </a:p>
          <a:p>
            <a:pPr marL="342900" indent="-342900">
              <a:buFontTx/>
              <a:buChar char="-"/>
            </a:pPr>
            <a:r>
              <a:rPr lang="hr-HR" sz="2400" dirty="0" smtClean="0"/>
              <a:t>U vašim zahtjevima neka preteže riječ „</a:t>
            </a:r>
            <a:r>
              <a:rPr lang="hr-HR" sz="2400" b="1" dirty="0" smtClean="0"/>
              <a:t>učini to</a:t>
            </a:r>
            <a:r>
              <a:rPr lang="hr-HR" sz="2400" dirty="0" smtClean="0"/>
              <a:t>“, a ne „nemoj to učiniti.“</a:t>
            </a:r>
          </a:p>
          <a:p>
            <a:pPr marL="342900" indent="-342900">
              <a:buFontTx/>
              <a:buChar char="-"/>
            </a:pPr>
            <a:r>
              <a:rPr lang="hr-HR" sz="2400" dirty="0" smtClean="0"/>
              <a:t>Ne prijetite djetetu naknadnom kaznom, kao npr. „Kad ti otac dođe kući… i slično.“</a:t>
            </a:r>
          </a:p>
          <a:p>
            <a:r>
              <a:rPr lang="hr-HR" sz="2400" dirty="0" smtClean="0"/>
              <a:t>-  Pri postavljanju zahtjeva koristite riječi „kada“ i „tada“ (uzročno –posljedična veza). 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633252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b="1" dirty="0">
                <a:solidFill>
                  <a:srgbClr val="92D050"/>
                </a:solidFill>
              </a:rPr>
              <a:t>Svaki roditelj zasigurno se barem u jednom trenutku zapita: „Jesam li dobar roditelj?“ </a:t>
            </a:r>
            <a:r>
              <a:rPr lang="hr-HR" sz="3200" b="1" dirty="0" smtClean="0">
                <a:solidFill>
                  <a:srgbClr val="92D050"/>
                </a:solidFill>
              </a:rPr>
              <a:t>Postoji li </a:t>
            </a:r>
            <a:r>
              <a:rPr lang="hr-HR" sz="3200" b="1" dirty="0">
                <a:solidFill>
                  <a:srgbClr val="92D050"/>
                </a:solidFill>
              </a:rPr>
              <a:t>uopće recept za uspješno roditeljstvo?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err="1"/>
              <a:t>g</a:t>
            </a:r>
            <a:r>
              <a:rPr lang="it-IT" dirty="0" err="1" smtClean="0"/>
              <a:t>otov</a:t>
            </a:r>
            <a:r>
              <a:rPr lang="it-IT" dirty="0" smtClean="0"/>
              <a:t> </a:t>
            </a:r>
            <a:r>
              <a:rPr lang="it-IT" dirty="0" err="1"/>
              <a:t>recept</a:t>
            </a:r>
            <a:r>
              <a:rPr lang="it-IT" dirty="0"/>
              <a:t> ili formula </a:t>
            </a:r>
            <a:r>
              <a:rPr lang="it-IT" dirty="0" err="1"/>
              <a:t>zasigurno</a:t>
            </a:r>
            <a:r>
              <a:rPr lang="it-IT" dirty="0"/>
              <a:t> ne </a:t>
            </a:r>
            <a:r>
              <a:rPr lang="it-IT" dirty="0" err="1" smtClean="0"/>
              <a:t>postoje</a:t>
            </a:r>
            <a:endParaRPr lang="hr-HR" dirty="0" smtClean="0"/>
          </a:p>
          <a:p>
            <a:r>
              <a:rPr lang="hr-HR" dirty="0" smtClean="0"/>
              <a:t>svako </a:t>
            </a:r>
            <a:r>
              <a:rPr lang="hr-HR" dirty="0"/>
              <a:t>dijete, kao i svaki roditelj, jedinka je za sebe, sa svojim osobinama, </a:t>
            </a:r>
            <a:r>
              <a:rPr lang="hr-HR" dirty="0" smtClean="0"/>
              <a:t>temperamentom, navikama</a:t>
            </a:r>
            <a:r>
              <a:rPr lang="hr-HR" dirty="0"/>
              <a:t>, željama, </a:t>
            </a:r>
            <a:r>
              <a:rPr lang="hr-HR" dirty="0" smtClean="0"/>
              <a:t>zahtjevima</a:t>
            </a:r>
          </a:p>
          <a:p>
            <a:r>
              <a:rPr lang="hr-HR" b="1" dirty="0"/>
              <a:t>ne postoji „pravi način“ </a:t>
            </a:r>
            <a:r>
              <a:rPr lang="hr-HR" dirty="0"/>
              <a:t>kako </a:t>
            </a:r>
            <a:r>
              <a:rPr lang="hr-HR" dirty="0" smtClean="0"/>
              <a:t>odgajati djecu</a:t>
            </a:r>
            <a:r>
              <a:rPr lang="hr-HR" dirty="0"/>
              <a:t>, kao što ne postoji niti savršen </a:t>
            </a:r>
            <a:r>
              <a:rPr lang="hr-HR" dirty="0" smtClean="0"/>
              <a:t>roditelj, ali </a:t>
            </a:r>
            <a:r>
              <a:rPr lang="hr-HR" dirty="0"/>
              <a:t>ima načina kako da odgoj bude lakši </a:t>
            </a:r>
            <a:r>
              <a:rPr lang="hr-HR" dirty="0" smtClean="0"/>
              <a:t>i uspješniji</a:t>
            </a:r>
            <a:endParaRPr lang="hr-HR" dirty="0"/>
          </a:p>
          <a:p>
            <a:endParaRPr lang="hr-HR" sz="1600" dirty="0"/>
          </a:p>
          <a:p>
            <a:endParaRPr lang="hr-HR" sz="1600" dirty="0"/>
          </a:p>
          <a:p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38847770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1251678" y="2006601"/>
            <a:ext cx="10178322" cy="3872992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hr-HR" sz="2600" dirty="0" smtClean="0">
                <a:solidFill>
                  <a:schemeClr val="tx1"/>
                </a:solidFill>
              </a:rPr>
              <a:t>Dok razgovarate, sjednite ili čučnite da bi bili u istoj razini (visini) s</a:t>
            </a:r>
          </a:p>
          <a:p>
            <a:pPr marL="0" indent="0">
              <a:buNone/>
            </a:pPr>
            <a:r>
              <a:rPr lang="hr-HR" sz="2600" dirty="0" smtClean="0">
                <a:solidFill>
                  <a:schemeClr val="tx1"/>
                </a:solidFill>
              </a:rPr>
              <a:t>   djetetom.</a:t>
            </a:r>
          </a:p>
          <a:p>
            <a:pPr marL="0" indent="0">
              <a:buNone/>
            </a:pPr>
            <a:r>
              <a:rPr lang="hr-HR" sz="2600" dirty="0" smtClean="0">
                <a:solidFill>
                  <a:schemeClr val="tx1"/>
                </a:solidFill>
              </a:rPr>
              <a:t>-  Dok iznosite zahtjeve, nježno primite dijete za ramena ili ruke.</a:t>
            </a:r>
          </a:p>
          <a:p>
            <a:pPr>
              <a:buFontTx/>
              <a:buChar char="-"/>
            </a:pPr>
            <a:r>
              <a:rPr lang="hr-HR" sz="2600" dirty="0" smtClean="0">
                <a:solidFill>
                  <a:schemeClr val="tx1"/>
                </a:solidFill>
              </a:rPr>
              <a:t>Gledajte dijete ravno u oči, govorite čvrstim, jasnim i mirnim </a:t>
            </a:r>
          </a:p>
          <a:p>
            <a:pPr marL="0" indent="0">
              <a:buNone/>
            </a:pPr>
            <a:r>
              <a:rPr lang="hr-HR" sz="2600" dirty="0" smtClean="0">
                <a:solidFill>
                  <a:schemeClr val="tx1"/>
                </a:solidFill>
              </a:rPr>
              <a:t>   glasom.</a:t>
            </a:r>
          </a:p>
          <a:p>
            <a:pPr marL="0" indent="0">
              <a:buNone/>
            </a:pPr>
            <a:r>
              <a:rPr lang="hr-HR" sz="2600" dirty="0" smtClean="0">
                <a:solidFill>
                  <a:schemeClr val="tx1"/>
                </a:solidFill>
              </a:rPr>
              <a:t>-  Neka Vam, dok govorite, izraz lica bude ozbiljan.</a:t>
            </a:r>
          </a:p>
          <a:p>
            <a:pPr marL="0" indent="0">
              <a:buNone/>
            </a:pPr>
            <a:r>
              <a:rPr lang="hr-HR" sz="2600" dirty="0" smtClean="0">
                <a:solidFill>
                  <a:schemeClr val="tx1"/>
                </a:solidFill>
              </a:rPr>
              <a:t>-  Važno je da ste supružnik i Vi jedinstveni u stavu i zahtjevima</a:t>
            </a:r>
          </a:p>
          <a:p>
            <a:pPr>
              <a:buFontTx/>
              <a:buChar char="-"/>
            </a:pPr>
            <a:r>
              <a:rPr lang="hr-HR" sz="2600" dirty="0" smtClean="0">
                <a:solidFill>
                  <a:schemeClr val="tx1"/>
                </a:solidFill>
              </a:rPr>
              <a:t>Jasno dajte djetetu do znanja kako očekujete da vas sluša, kako ćete i vi njega slušati.</a:t>
            </a:r>
            <a:endParaRPr lang="hr-HR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9392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0766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r-HR" dirty="0" smtClean="0"/>
              <a:t>-  </a:t>
            </a:r>
            <a:r>
              <a:rPr lang="hr-HR" sz="2600" dirty="0" smtClean="0">
                <a:solidFill>
                  <a:schemeClr val="tx1"/>
                </a:solidFill>
              </a:rPr>
              <a:t>Poslušajte djetetov odgovor/mišljenje i pozorno ga razmotrite.</a:t>
            </a:r>
          </a:p>
          <a:p>
            <a:pPr marL="0" indent="0">
              <a:buNone/>
            </a:pPr>
            <a:r>
              <a:rPr lang="hr-HR" sz="2600" dirty="0" smtClean="0">
                <a:solidFill>
                  <a:schemeClr val="tx1"/>
                </a:solidFill>
              </a:rPr>
              <a:t>-  Dajte djetetu dovoljno vremena da izvrši postavljeni/dogovoreni  zadatak.</a:t>
            </a:r>
          </a:p>
          <a:p>
            <a:pPr marL="0" indent="0">
              <a:buNone/>
            </a:pPr>
            <a:r>
              <a:rPr lang="hr-HR" sz="2600" dirty="0" smtClean="0">
                <a:solidFill>
                  <a:schemeClr val="tx1"/>
                </a:solidFill>
              </a:rPr>
              <a:t>-  Pohvalite djetetovu suradnju ili mu objasnite posljedice nesuradnje, ali bez prijetnji.</a:t>
            </a:r>
          </a:p>
          <a:p>
            <a:pPr marL="0" indent="0">
              <a:buNone/>
            </a:pPr>
            <a:r>
              <a:rPr lang="hr-HR" sz="2600" dirty="0" smtClean="0">
                <a:solidFill>
                  <a:schemeClr val="tx1"/>
                </a:solidFill>
              </a:rPr>
              <a:t>-  Podsjetite ili upozorite dijete na ono što bi mu moglo pomoći u izvršenju dogovorenog.</a:t>
            </a:r>
          </a:p>
          <a:p>
            <a:pPr marL="0" indent="0">
              <a:buNone/>
            </a:pPr>
            <a:r>
              <a:rPr lang="hr-HR" sz="2600" dirty="0" smtClean="0">
                <a:solidFill>
                  <a:schemeClr val="tx1"/>
                </a:solidFill>
              </a:rPr>
              <a:t>- Uočavajte djetetove darove (talente) i potičite ih, kroz suradnju s učiteljima i u obiteljskom okruženju. </a:t>
            </a:r>
          </a:p>
          <a:p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5888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rgbClr val="92D050"/>
                </a:solidFill>
              </a:rPr>
              <a:t>NE ZABORAVITE NA POHVALE I NAGRAĐIVANJA</a:t>
            </a:r>
            <a:endParaRPr lang="hr-HR" dirty="0">
              <a:solidFill>
                <a:srgbClr val="92D05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Neka nagrada bude u skladu s ponašanjem ili djelom (učinjenim) djeteta.</a:t>
            </a:r>
          </a:p>
          <a:p>
            <a:r>
              <a:rPr lang="hr-HR" dirty="0" smtClean="0"/>
              <a:t>Nagradite dijete odmah.</a:t>
            </a:r>
          </a:p>
          <a:p>
            <a:r>
              <a:rPr lang="hr-HR" dirty="0" smtClean="0"/>
              <a:t>Nagrada djetetu je i smiješak, vaš izraz očiju, pokazivanje oduševljenja te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odgovarajuće riječi.</a:t>
            </a:r>
          </a:p>
          <a:p>
            <a:r>
              <a:rPr lang="hr-HR" dirty="0" smtClean="0"/>
              <a:t>Učinite da nagrada bude i izlazak u šetnju, na izlet, a ne samo neki predmet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(kupljenja igračka) ili slatkiši.</a:t>
            </a:r>
          </a:p>
          <a:p>
            <a:r>
              <a:rPr lang="hr-HR" dirty="0" smtClean="0"/>
              <a:t>Jasno pokažite za što ste ga nagradili, kako bi dijete lakše razumjelo i pamtilo svoje dobro, </a:t>
            </a:r>
            <a:r>
              <a:rPr lang="hr-HR" dirty="0"/>
              <a:t>u</a:t>
            </a:r>
            <a:r>
              <a:rPr lang="hr-HR" dirty="0" smtClean="0"/>
              <a:t>spješno, primjereno ponašanje.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367819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 U nagrađivanju, kao općenito u odgoju, budite dosljedni.</a:t>
            </a:r>
          </a:p>
          <a:p>
            <a:r>
              <a:rPr lang="hr-HR" dirty="0" smtClean="0"/>
              <a:t> Nagradite, kada to prilike dopuštaju, i pred drugim osobama.</a:t>
            </a:r>
          </a:p>
          <a:p>
            <a:r>
              <a:rPr lang="hr-HR" dirty="0" smtClean="0"/>
              <a:t> Ne podmićujte dijete. Njegovo loše (neprihvatljivo) ponašanje time nećete otkloniti.</a:t>
            </a:r>
          </a:p>
          <a:p>
            <a:r>
              <a:rPr lang="hr-HR" dirty="0" smtClean="0"/>
              <a:t> U „teže </a:t>
            </a:r>
            <a:r>
              <a:rPr lang="hr-HR" dirty="0" err="1" smtClean="0"/>
              <a:t>odgojive</a:t>
            </a:r>
            <a:r>
              <a:rPr lang="hr-HR" dirty="0" smtClean="0"/>
              <a:t> (zahtjevnije) djece“ intenzivirajte pohvale i nagrađivanja.</a:t>
            </a:r>
          </a:p>
          <a:p>
            <a:r>
              <a:rPr lang="hr-HR" dirty="0" smtClean="0"/>
              <a:t>Pokažite djetetu kako da se i samo nagradi za odgovarajuće ponašanje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048408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rgbClr val="92D050"/>
                </a:solidFill>
              </a:rPr>
              <a:t>KORISTITE DISCIPLINU UMJESTO KAZNE</a:t>
            </a:r>
            <a:endParaRPr lang="hr-HR" dirty="0">
              <a:solidFill>
                <a:srgbClr val="92D05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‘Disciplina’ je metoda učenja djece prihvatljivom ponašanju i pomoć da djeca sama donose mudre odluke kako bi djelovali pozitivno.</a:t>
            </a:r>
          </a:p>
          <a:p>
            <a:r>
              <a:rPr lang="hr-HR" dirty="0"/>
              <a:t>’Kazna’, s druge strane, uključuje uporabu fizičkih sredstava ili verbalnog kritiziranja da se ukaže na negativno ponašanje. </a:t>
            </a:r>
          </a:p>
          <a:p>
            <a:r>
              <a:rPr lang="hr-HR" dirty="0"/>
              <a:t>Dok kažnjavanje može voditi ka smanjivanju samopouzdanja, disciplina će pomoći da djeca usvoje pozitivne socijalizacijske vještine</a:t>
            </a:r>
          </a:p>
        </p:txBody>
      </p:sp>
    </p:spTree>
    <p:extLst>
      <p:ext uri="{BB962C8B-B14F-4D97-AF65-F5344CB8AC3E}">
        <p14:creationId xmlns:p14="http://schemas.microsoft.com/office/powerpoint/2010/main" val="30680451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Upotrijebite konstruktivnu kritiku:</a:t>
            </a:r>
          </a:p>
          <a:p>
            <a:r>
              <a:rPr lang="hr-HR" dirty="0"/>
              <a:t>Prije nego ćete izgrditi dijete radije se fokusirajte na loše ponašanje i kako se ono može popraviti.</a:t>
            </a:r>
          </a:p>
          <a:p>
            <a:r>
              <a:rPr lang="hr-HR" b="1" dirty="0"/>
              <a:t>Na primjer, umjesto da kažete</a:t>
            </a:r>
            <a:r>
              <a:rPr lang="hr-HR" b="1" dirty="0" smtClean="0"/>
              <a:t>: ’Napravio </a:t>
            </a:r>
            <a:r>
              <a:rPr lang="hr-HR" b="1" dirty="0"/>
              <a:t>si nered! Ostavio si igračke svuda naokolo’, pokušajte reći: ’Ova soba je u neredu. Molim te da je pospremiš.’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887024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rgbClr val="92D050"/>
                </a:solidFill>
              </a:rPr>
              <a:t>KORISTITE POZITIVNO IZRAŽAVANJE</a:t>
            </a:r>
            <a:endParaRPr lang="hr-HR" dirty="0">
              <a:solidFill>
                <a:srgbClr val="92D050"/>
              </a:solidFill>
            </a:endParaRP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79600" y="2082800"/>
            <a:ext cx="7327900" cy="419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3121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0" y="1841500"/>
            <a:ext cx="8674100" cy="436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3266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rgbClr val="92D050"/>
                </a:solidFill>
              </a:rPr>
              <a:t>I ZA KRAJ, OBJAŠNJENJE REZULTATA UPITNIKA</a:t>
            </a:r>
            <a:endParaRPr lang="hr-HR" dirty="0">
              <a:solidFill>
                <a:srgbClr val="92D05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Pokušajte </a:t>
            </a:r>
            <a:r>
              <a:rPr lang="hr-HR" dirty="0" smtClean="0"/>
              <a:t> </a:t>
            </a:r>
            <a:r>
              <a:rPr lang="hr-HR" dirty="0"/>
              <a:t>malo razmisliti o Vašim procjenama. </a:t>
            </a:r>
            <a:r>
              <a:rPr lang="hr-HR" b="1" dirty="0"/>
              <a:t>Na prvih </a:t>
            </a:r>
            <a:r>
              <a:rPr lang="hr-HR" b="1" dirty="0" smtClean="0"/>
              <a:t>sedam </a:t>
            </a:r>
            <a:r>
              <a:rPr lang="hr-HR" b="1" dirty="0"/>
              <a:t>pitanja poželjan </a:t>
            </a:r>
            <a:r>
              <a:rPr lang="hr-HR" b="1" dirty="0" smtClean="0"/>
              <a:t>odgovor bio </a:t>
            </a:r>
            <a:r>
              <a:rPr lang="hr-HR" b="1" dirty="0"/>
              <a:t>bi 0 – nikada</a:t>
            </a:r>
            <a:r>
              <a:rPr lang="hr-HR" dirty="0"/>
              <a:t>. No većina roditelja barem na neko od tih pitanja odgovorit će drukčije. </a:t>
            </a:r>
            <a:r>
              <a:rPr lang="hr-HR" dirty="0" smtClean="0"/>
              <a:t>Ako je </a:t>
            </a:r>
            <a:r>
              <a:rPr lang="hr-HR" dirty="0"/>
              <a:t>to i kod Vas tako, promislite o tome zbog čega reagirate na taj način, i u kojim </a:t>
            </a:r>
            <a:r>
              <a:rPr lang="hr-HR" dirty="0" smtClean="0"/>
              <a:t>situacijama. Budite </a:t>
            </a:r>
            <a:r>
              <a:rPr lang="hr-HR" dirty="0"/>
              <a:t>iskreni prema sebi.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Na </a:t>
            </a:r>
            <a:r>
              <a:rPr lang="hr-HR" dirty="0"/>
              <a:t>temelju svega što ste do sada naučili, razmislite kako </a:t>
            </a:r>
            <a:r>
              <a:rPr lang="hr-HR" dirty="0" smtClean="0"/>
              <a:t>ste mogli </a:t>
            </a:r>
            <a:r>
              <a:rPr lang="hr-HR" dirty="0"/>
              <a:t>na djelotvoran način </a:t>
            </a:r>
            <a:r>
              <a:rPr lang="hr-HR" dirty="0" smtClean="0"/>
              <a:t>postaviti granicu</a:t>
            </a:r>
            <a:r>
              <a:rPr lang="hr-HR" dirty="0"/>
              <a:t>. </a:t>
            </a:r>
            <a:r>
              <a:rPr lang="hr-HR" b="1" dirty="0"/>
              <a:t>Neke ideje možete pronaći u preostalih </a:t>
            </a:r>
            <a:r>
              <a:rPr lang="hr-HR" b="1" dirty="0" smtClean="0"/>
              <a:t>sedam pitanja</a:t>
            </a:r>
            <a:r>
              <a:rPr lang="hr-HR" b="1" dirty="0"/>
              <a:t>. </a:t>
            </a:r>
            <a:r>
              <a:rPr lang="hr-HR" dirty="0" smtClean="0"/>
              <a:t>Zadajte </a:t>
            </a:r>
            <a:r>
              <a:rPr lang="hr-HR" dirty="0"/>
              <a:t>si cilj da ćete odsada  </a:t>
            </a:r>
            <a:r>
              <a:rPr lang="hr-HR" dirty="0" smtClean="0"/>
              <a:t>pa </a:t>
            </a:r>
            <a:r>
              <a:rPr lang="hr-HR" dirty="0"/>
              <a:t>nadalje granice postavljati primjenjujući </a:t>
            </a:r>
            <a:r>
              <a:rPr lang="hr-HR" dirty="0" smtClean="0"/>
              <a:t>samo djelotvorna </a:t>
            </a:r>
            <a:r>
              <a:rPr lang="hr-HR" dirty="0"/>
              <a:t>roditeljska ponašanja.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359759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>
                <a:solidFill>
                  <a:srgbClr val="92D050"/>
                </a:solidFill>
              </a:rPr>
              <a:t>I ne zaboravite - odgoj je proces, stoga očekujte dane s manje i dane s više strpljenja, dane kada ćete griješiti i dane kada ćete biti ponosni sami na sebe. Važno je da uvijek idete naprijed i da ste svjesni da možete bolje i da možete biti uspješniji roditelj</a:t>
            </a:r>
            <a:r>
              <a:rPr lang="hr-HR" b="1" dirty="0" smtClean="0">
                <a:solidFill>
                  <a:srgbClr val="92D050"/>
                </a:solidFill>
              </a:rPr>
              <a:t>.</a:t>
            </a:r>
          </a:p>
          <a:p>
            <a:endParaRPr lang="hr-HR" b="1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hr-HR" b="1" dirty="0">
                <a:solidFill>
                  <a:srgbClr val="92D050"/>
                </a:solidFill>
              </a:rPr>
              <a:t> </a:t>
            </a:r>
            <a:r>
              <a:rPr lang="hr-HR" b="1" dirty="0" smtClean="0">
                <a:solidFill>
                  <a:srgbClr val="92D050"/>
                </a:solidFill>
              </a:rPr>
              <a:t>      Hvala </a:t>
            </a:r>
            <a:r>
              <a:rPr lang="hr-HR" b="1" smtClean="0">
                <a:solidFill>
                  <a:srgbClr val="92D050"/>
                </a:solidFill>
              </a:rPr>
              <a:t>na pozornosti</a:t>
            </a:r>
            <a:r>
              <a:rPr lang="hr-HR" b="1" dirty="0" smtClean="0">
                <a:solidFill>
                  <a:srgbClr val="92D050"/>
                </a:solidFill>
              </a:rPr>
              <a:t>!</a:t>
            </a:r>
            <a:endParaRPr lang="hr-HR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352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b="1" dirty="0" smtClean="0">
                <a:solidFill>
                  <a:srgbClr val="92D050"/>
                </a:solidFill>
              </a:rPr>
              <a:t>Kako </a:t>
            </a:r>
            <a:r>
              <a:rPr lang="hr-HR" sz="3600" b="1" dirty="0">
                <a:solidFill>
                  <a:srgbClr val="92D050"/>
                </a:solidFill>
              </a:rPr>
              <a:t>bismo se primaknuli korak bliže k uspješnijem roditeljstvu, moramo krenuti od sebe:</a:t>
            </a:r>
            <a:br>
              <a:rPr lang="hr-HR" sz="3600" b="1" dirty="0">
                <a:solidFill>
                  <a:srgbClr val="92D050"/>
                </a:solidFill>
              </a:rPr>
            </a:br>
            <a:endParaRPr lang="hr-HR" sz="3600" b="1" dirty="0">
              <a:solidFill>
                <a:srgbClr val="92D05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uvijek </a:t>
            </a:r>
            <a:r>
              <a:rPr lang="hr-HR" dirty="0"/>
              <a:t>iznova propitkivati vlastito </a:t>
            </a:r>
            <a:r>
              <a:rPr lang="hr-HR" dirty="0" smtClean="0"/>
              <a:t>ponašanje; ljudi </a:t>
            </a:r>
            <a:r>
              <a:rPr lang="hr-HR" dirty="0"/>
              <a:t>obično imaju potrebu uspostaviti </a:t>
            </a:r>
            <a:r>
              <a:rPr lang="hr-HR" dirty="0" smtClean="0"/>
              <a:t>određeni stupanj </a:t>
            </a:r>
            <a:r>
              <a:rPr lang="hr-HR" dirty="0"/>
              <a:t>kontrole nad okolinom u kojoj žive i nad ljudima koji ih okružuju, uključujući </a:t>
            </a:r>
            <a:r>
              <a:rPr lang="hr-HR" dirty="0" smtClean="0"/>
              <a:t>i svoju djecu</a:t>
            </a:r>
          </a:p>
          <a:p>
            <a:r>
              <a:rPr lang="hr-HR" dirty="0"/>
              <a:t>n</a:t>
            </a:r>
            <a:r>
              <a:rPr lang="hr-HR" dirty="0" smtClean="0"/>
              <a:t>o </a:t>
            </a:r>
            <a:r>
              <a:rPr lang="hr-HR" dirty="0"/>
              <a:t>istina je zapravo da mi ne možemo nikoga kontrolirati! Možemo </a:t>
            </a:r>
            <a:r>
              <a:rPr lang="hr-HR" dirty="0" smtClean="0"/>
              <a:t>kontrolirati samo </a:t>
            </a:r>
            <a:r>
              <a:rPr lang="hr-HR" b="1" dirty="0"/>
              <a:t>SEBE i VLASTITO </a:t>
            </a:r>
            <a:r>
              <a:rPr lang="hr-HR" b="1" dirty="0" smtClean="0"/>
              <a:t>PONAŠANJE </a:t>
            </a:r>
          </a:p>
          <a:p>
            <a:r>
              <a:rPr lang="hr-HR" dirty="0" smtClean="0"/>
              <a:t>neke </a:t>
            </a:r>
            <a:r>
              <a:rPr lang="hr-HR" dirty="0"/>
              <a:t>od osobina uspješnih roditelja su: </a:t>
            </a:r>
            <a:r>
              <a:rPr lang="hr-HR" b="1" dirty="0"/>
              <a:t>pozitivna slika o sebi, </a:t>
            </a:r>
            <a:r>
              <a:rPr lang="hr-HR" b="1" dirty="0" smtClean="0"/>
              <a:t>prilagodljivost, strpljivost</a:t>
            </a:r>
          </a:p>
          <a:p>
            <a:pPr marL="0" indent="0">
              <a:buNone/>
            </a:pPr>
            <a:r>
              <a:rPr lang="hr-HR" b="1" dirty="0" smtClean="0">
                <a:solidFill>
                  <a:srgbClr val="92D050"/>
                </a:solidFill>
              </a:rPr>
              <a:t>Uspješan </a:t>
            </a:r>
            <a:r>
              <a:rPr lang="hr-HR" b="1" dirty="0">
                <a:solidFill>
                  <a:srgbClr val="92D050"/>
                </a:solidFill>
              </a:rPr>
              <a:t>roditelj pruža pozitivan model svojoj djeci, rado uči nove odgojne</a:t>
            </a:r>
          </a:p>
          <a:p>
            <a:pPr marL="0" indent="0">
              <a:buNone/>
            </a:pPr>
            <a:r>
              <a:rPr lang="hr-HR" b="1" dirty="0">
                <a:solidFill>
                  <a:srgbClr val="92D050"/>
                </a:solidFill>
              </a:rPr>
              <a:t>vještine i </a:t>
            </a:r>
            <a:r>
              <a:rPr lang="hr-HR" b="1" dirty="0" smtClean="0">
                <a:solidFill>
                  <a:srgbClr val="92D050"/>
                </a:solidFill>
              </a:rPr>
              <a:t>znanja te </a:t>
            </a:r>
            <a:r>
              <a:rPr lang="hr-HR" b="1" dirty="0">
                <a:solidFill>
                  <a:srgbClr val="92D050"/>
                </a:solidFill>
              </a:rPr>
              <a:t>uživa u roditeljstvu.</a:t>
            </a:r>
          </a:p>
          <a:p>
            <a:endParaRPr lang="hr-HR" b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915177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LITERATURA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/>
              </a:rPr>
              <a:t>https://</a:t>
            </a:r>
            <a:r>
              <a:rPr lang="hr-HR" dirty="0" smtClean="0">
                <a:hlinkClick r:id="rId2"/>
              </a:rPr>
              <a:t>www.djecjivrtic-ivanic.hr/documents/za-roditelje/preporuke/Uspjesno_roditeljstvo.pdf</a:t>
            </a:r>
            <a:endParaRPr lang="hr-HR" dirty="0" smtClean="0"/>
          </a:p>
          <a:p>
            <a:r>
              <a:rPr lang="hr-HR" dirty="0">
                <a:hlinkClick r:id="rId3"/>
              </a:rPr>
              <a:t>http://</a:t>
            </a:r>
            <a:r>
              <a:rPr lang="hr-HR" dirty="0" smtClean="0">
                <a:hlinkClick r:id="rId3"/>
              </a:rPr>
              <a:t>www.plavi-telefon.hr/pdf/skola-za-uspjesnije-roditeljstvo.pdf</a:t>
            </a:r>
            <a:endParaRPr lang="hr-HR" dirty="0" smtClean="0"/>
          </a:p>
          <a:p>
            <a:r>
              <a:rPr lang="hr-HR">
                <a:hlinkClick r:id="rId4"/>
              </a:rPr>
              <a:t>https</a:t>
            </a:r>
            <a:r>
              <a:rPr lang="hr-HR">
                <a:hlinkClick r:id="rId4"/>
              </a:rPr>
              <a:t>://</a:t>
            </a:r>
            <a:r>
              <a:rPr lang="hr-HR" smtClean="0">
                <a:hlinkClick r:id="rId4"/>
              </a:rPr>
              <a:t>www.slideserve.com/santa/metode-koje-vam-mogu-pomo-i</a:t>
            </a:r>
            <a:endParaRPr lang="hr-HR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17800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92D050"/>
                </a:solidFill>
              </a:rPr>
              <a:t>Razmislite….</a:t>
            </a:r>
            <a:endParaRPr lang="hr-HR" dirty="0">
              <a:solidFill>
                <a:srgbClr val="92D05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što vas </a:t>
            </a:r>
            <a:r>
              <a:rPr lang="hr-HR" dirty="0"/>
              <a:t>čini dobrim </a:t>
            </a:r>
            <a:r>
              <a:rPr lang="hr-HR" dirty="0" smtClean="0"/>
              <a:t>roditeljem, pokušajte </a:t>
            </a:r>
            <a:r>
              <a:rPr lang="hr-HR" dirty="0"/>
              <a:t>navesti neke </a:t>
            </a:r>
            <a:r>
              <a:rPr lang="hr-HR" dirty="0" smtClean="0"/>
              <a:t>svoje osobine</a:t>
            </a:r>
            <a:r>
              <a:rPr lang="hr-HR" dirty="0"/>
              <a:t>, vještine i ponašanja zbog kojih držite da ste dobar </a:t>
            </a:r>
            <a:r>
              <a:rPr lang="hr-HR" dirty="0" smtClean="0"/>
              <a:t>roditelj…</a:t>
            </a:r>
          </a:p>
          <a:p>
            <a:r>
              <a:rPr lang="hr-HR" dirty="0" smtClean="0"/>
              <a:t>kao </a:t>
            </a:r>
            <a:r>
              <a:rPr lang="hr-HR" dirty="0"/>
              <a:t>i većinu roditelja, vjerojatno </a:t>
            </a:r>
            <a:r>
              <a:rPr lang="hr-HR" dirty="0" smtClean="0"/>
              <a:t>vas </a:t>
            </a:r>
            <a:r>
              <a:rPr lang="hr-HR" dirty="0"/>
              <a:t>muče mnoge roditeljske brige i </a:t>
            </a:r>
            <a:r>
              <a:rPr lang="hr-HR" dirty="0" smtClean="0"/>
              <a:t>problemi </a:t>
            </a:r>
            <a:r>
              <a:rPr lang="hr-HR" dirty="0"/>
              <a:t>ili </a:t>
            </a:r>
            <a:r>
              <a:rPr lang="hr-HR" dirty="0" smtClean="0"/>
              <a:t>se jednostavno </a:t>
            </a:r>
            <a:r>
              <a:rPr lang="hr-HR" dirty="0"/>
              <a:t>pitate radite li nešto dobro ili </a:t>
            </a:r>
            <a:r>
              <a:rPr lang="hr-HR" dirty="0" smtClean="0"/>
              <a:t>ne. </a:t>
            </a:r>
            <a:r>
              <a:rPr lang="hr-HR" dirty="0"/>
              <a:t>K</a:t>
            </a:r>
            <a:r>
              <a:rPr lang="hr-HR" dirty="0" smtClean="0"/>
              <a:t>oje </a:t>
            </a:r>
            <a:r>
              <a:rPr lang="hr-HR" dirty="0"/>
              <a:t>su </a:t>
            </a:r>
            <a:r>
              <a:rPr lang="hr-HR" dirty="0" smtClean="0"/>
              <a:t>vaše </a:t>
            </a:r>
            <a:r>
              <a:rPr lang="hr-HR" dirty="0"/>
              <a:t>roditeljske </a:t>
            </a:r>
            <a:r>
              <a:rPr lang="hr-HR" dirty="0" smtClean="0"/>
              <a:t>dvojbe, brige </a:t>
            </a:r>
            <a:r>
              <a:rPr lang="hr-HR" dirty="0"/>
              <a:t>i </a:t>
            </a:r>
            <a:r>
              <a:rPr lang="hr-HR" dirty="0" smtClean="0"/>
              <a:t>pitanja?</a:t>
            </a:r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35185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92D050"/>
                </a:solidFill>
              </a:rPr>
              <a:t>Riješite upitnik</a:t>
            </a:r>
            <a:endParaRPr lang="hr-HR" dirty="0">
              <a:solidFill>
                <a:srgbClr val="92D05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95401" y="2501900"/>
            <a:ext cx="9601196" cy="33739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dirty="0"/>
              <a:t>Procijenite na sljedećoj skali koliko ste često primjenjivali neke roditeljske postupke </a:t>
            </a:r>
            <a:r>
              <a:rPr lang="hr-HR" dirty="0" smtClean="0"/>
              <a:t>tako </a:t>
            </a:r>
            <a:r>
              <a:rPr lang="hr-HR" dirty="0"/>
              <a:t>što ćete pokraj svakog pitanja </a:t>
            </a:r>
            <a:r>
              <a:rPr lang="hr-HR" dirty="0" smtClean="0"/>
              <a:t>odabrati broj koji </a:t>
            </a:r>
            <a:r>
              <a:rPr lang="hr-HR" dirty="0"/>
              <a:t>označava odgovor koji </a:t>
            </a:r>
            <a:r>
              <a:rPr lang="hr-HR" dirty="0" smtClean="0"/>
              <a:t>vas </a:t>
            </a:r>
            <a:r>
              <a:rPr lang="hr-HR" dirty="0"/>
              <a:t>najbolje opisuje. Pripazite, navedeni su i pozitivni i </a:t>
            </a:r>
            <a:r>
              <a:rPr lang="hr-HR" dirty="0" smtClean="0"/>
              <a:t>negativni postupci </a:t>
            </a:r>
            <a:r>
              <a:rPr lang="hr-HR" dirty="0"/>
              <a:t>– budite iskreni kako biste mogli sagledati vlastito roditeljsko ponašanje!</a:t>
            </a:r>
          </a:p>
          <a:p>
            <a:pPr marL="0" indent="0">
              <a:buNone/>
            </a:pPr>
            <a:r>
              <a:rPr lang="hr-HR" dirty="0"/>
              <a:t>Brojevi imaju sljedeće značenje:</a:t>
            </a:r>
          </a:p>
          <a:p>
            <a:pPr marL="0" indent="0">
              <a:buNone/>
            </a:pPr>
            <a:r>
              <a:rPr lang="hr-HR" dirty="0"/>
              <a:t>0 – nikada </a:t>
            </a:r>
            <a:r>
              <a:rPr lang="hr-HR" dirty="0" smtClean="0"/>
              <a:t>                                                                           4 - nekoliko puta tjedno</a:t>
            </a:r>
          </a:p>
          <a:p>
            <a:pPr marL="0" indent="0">
              <a:buNone/>
            </a:pPr>
            <a:r>
              <a:rPr lang="hr-HR" dirty="0" smtClean="0"/>
              <a:t>1 </a:t>
            </a:r>
            <a:r>
              <a:rPr lang="hr-HR" dirty="0"/>
              <a:t>– niste ove godine, ali jeste godinu </a:t>
            </a:r>
            <a:r>
              <a:rPr lang="hr-HR" dirty="0" smtClean="0"/>
              <a:t>prije                       5 - svakodnevno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2 – nekoliko puta godišnje </a:t>
            </a:r>
            <a:r>
              <a:rPr lang="hr-HR" dirty="0" smtClean="0"/>
              <a:t>                                                6- svakodnevno u više navrat</a:t>
            </a:r>
          </a:p>
          <a:p>
            <a:pPr marL="0" indent="0">
              <a:buNone/>
            </a:pPr>
            <a:r>
              <a:rPr lang="hr-HR" dirty="0" smtClean="0"/>
              <a:t>3 </a:t>
            </a:r>
            <a:r>
              <a:rPr lang="hr-HR" dirty="0"/>
              <a:t>– nekoliko puta mjesečno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92315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1003300" y="957263"/>
            <a:ext cx="10337800" cy="521493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r-HR" dirty="0"/>
              <a:t>1</a:t>
            </a:r>
            <a:r>
              <a:rPr lang="hr-HR" sz="2400" dirty="0"/>
              <a:t>. Koliko ste često povisili glas ili vikali na dijete? </a:t>
            </a:r>
            <a:r>
              <a:rPr lang="hr-HR" sz="2400" dirty="0" smtClean="0"/>
              <a:t>                           </a:t>
            </a:r>
            <a:r>
              <a:rPr lang="hr-HR" sz="2400" dirty="0" smtClean="0">
                <a:solidFill>
                  <a:schemeClr val="tx1"/>
                </a:solidFill>
              </a:rPr>
              <a:t>0 </a:t>
            </a:r>
            <a:r>
              <a:rPr lang="hr-HR" sz="2400" dirty="0">
                <a:solidFill>
                  <a:schemeClr val="tx1"/>
                </a:solidFill>
              </a:rPr>
              <a:t>1 2 3 4 5 6</a:t>
            </a:r>
          </a:p>
          <a:p>
            <a:pPr marL="0" indent="0">
              <a:buNone/>
            </a:pPr>
            <a:r>
              <a:rPr lang="hr-HR" sz="2400" dirty="0"/>
              <a:t>2. Kad se dijete loše ponašalo, koliko ste mu često </a:t>
            </a:r>
            <a:r>
              <a:rPr lang="hr-HR" sz="2400" dirty="0" smtClean="0"/>
              <a:t>rekli da </a:t>
            </a:r>
            <a:r>
              <a:rPr lang="hr-HR" sz="2400" dirty="0"/>
              <a:t>je lijeno, neuredno, nepromišljeno ili nešto slično</a:t>
            </a:r>
            <a:r>
              <a:rPr lang="hr-HR" sz="2400" dirty="0" smtClean="0"/>
              <a:t>?                                        0 </a:t>
            </a:r>
            <a:r>
              <a:rPr lang="hr-HR" sz="2400" dirty="0"/>
              <a:t>1 2 3 4 5 </a:t>
            </a:r>
            <a:r>
              <a:rPr lang="hr-HR" sz="2400" dirty="0" smtClean="0"/>
              <a:t>6</a:t>
            </a:r>
          </a:p>
          <a:p>
            <a:pPr marL="0" indent="0">
              <a:buNone/>
            </a:pPr>
            <a:r>
              <a:rPr lang="hr-HR" sz="2400" dirty="0" smtClean="0"/>
              <a:t>3</a:t>
            </a:r>
            <a:r>
              <a:rPr lang="hr-HR" sz="2400" dirty="0"/>
              <a:t>. Koliko ste često nastojali da se </a:t>
            </a:r>
            <a:r>
              <a:rPr lang="hr-HR" sz="2400" dirty="0" smtClean="0"/>
              <a:t>dijete osjeća </a:t>
            </a:r>
            <a:r>
              <a:rPr lang="hr-HR" sz="2400" dirty="0"/>
              <a:t>posramljeno ili krivo? </a:t>
            </a:r>
            <a:endParaRPr lang="hr-HR" sz="2400" dirty="0" smtClean="0"/>
          </a:p>
          <a:p>
            <a:pPr marL="0" indent="0">
              <a:buNone/>
            </a:pPr>
            <a:r>
              <a:rPr lang="hr-HR" sz="2400" dirty="0"/>
              <a:t> </a:t>
            </a:r>
            <a:r>
              <a:rPr lang="hr-HR" sz="2400" dirty="0" smtClean="0"/>
              <a:t>                                                                                                            0 </a:t>
            </a:r>
            <a:r>
              <a:rPr lang="hr-HR" sz="2400" dirty="0"/>
              <a:t>1 2 3 4 5 </a:t>
            </a:r>
            <a:r>
              <a:rPr lang="hr-HR" sz="2400" dirty="0" smtClean="0"/>
              <a:t>6</a:t>
            </a:r>
          </a:p>
          <a:p>
            <a:pPr marL="0" indent="0">
              <a:buNone/>
            </a:pPr>
            <a:r>
              <a:rPr lang="hr-HR" sz="2400" dirty="0" smtClean="0"/>
              <a:t>4</a:t>
            </a:r>
            <a:r>
              <a:rPr lang="hr-HR" sz="2400" dirty="0"/>
              <a:t>. Koliko ste često bili suzdržani; ponašajući </a:t>
            </a:r>
            <a:r>
              <a:rPr lang="hr-HR" sz="2400" dirty="0" smtClean="0"/>
              <a:t>se hladno </a:t>
            </a:r>
            <a:r>
              <a:rPr lang="hr-HR" sz="2400" dirty="0"/>
              <a:t>ili odbijajući grliti i ljubiti dijete</a:t>
            </a:r>
            <a:r>
              <a:rPr lang="hr-HR" sz="2400" dirty="0" smtClean="0"/>
              <a:t>?                                                                                        0 </a:t>
            </a:r>
            <a:r>
              <a:rPr lang="hr-HR" sz="2400" dirty="0"/>
              <a:t>1 2 3 4 5 </a:t>
            </a:r>
            <a:r>
              <a:rPr lang="hr-HR" sz="2400" dirty="0" smtClean="0"/>
              <a:t>6</a:t>
            </a:r>
          </a:p>
          <a:p>
            <a:pPr marL="0" indent="0">
              <a:buNone/>
            </a:pPr>
            <a:r>
              <a:rPr lang="hr-HR" sz="2400" dirty="0"/>
              <a:t>5. Koliko ste često udarili </a:t>
            </a:r>
            <a:r>
              <a:rPr lang="hr-HR" sz="2400" dirty="0" err="1" smtClean="0"/>
              <a:t>udarili</a:t>
            </a:r>
            <a:r>
              <a:rPr lang="hr-HR" sz="2400" dirty="0" smtClean="0"/>
              <a:t> </a:t>
            </a:r>
            <a:r>
              <a:rPr lang="hr-HR" sz="2400" dirty="0"/>
              <a:t>dijete? </a:t>
            </a:r>
            <a:r>
              <a:rPr lang="hr-HR" sz="2400" dirty="0" smtClean="0"/>
              <a:t>                                          0 </a:t>
            </a:r>
            <a:r>
              <a:rPr lang="hr-HR" sz="2400" dirty="0"/>
              <a:t>1 2 </a:t>
            </a:r>
            <a:r>
              <a:rPr lang="hr-HR" sz="2400" dirty="0" smtClean="0"/>
              <a:t>3 4 </a:t>
            </a:r>
            <a:r>
              <a:rPr lang="hr-HR" sz="2400" dirty="0"/>
              <a:t>5 6</a:t>
            </a:r>
          </a:p>
          <a:p>
            <a:pPr marL="0" indent="0">
              <a:buNone/>
            </a:pPr>
            <a:r>
              <a:rPr lang="hr-HR" sz="2400" dirty="0"/>
              <a:t>6. Koliko ste često protresli ili zgrabili </a:t>
            </a:r>
            <a:r>
              <a:rPr lang="hr-HR" sz="2400" dirty="0" smtClean="0"/>
              <a:t>dijete kako </a:t>
            </a:r>
            <a:r>
              <a:rPr lang="hr-HR" sz="2400" dirty="0"/>
              <a:t>biste privukli njegovu </a:t>
            </a:r>
            <a:endParaRPr lang="hr-HR" sz="2400" dirty="0" smtClean="0"/>
          </a:p>
          <a:p>
            <a:pPr marL="0" indent="0">
              <a:buNone/>
            </a:pPr>
            <a:r>
              <a:rPr lang="hr-HR" sz="2400" dirty="0" smtClean="0"/>
              <a:t>   pozornost?                                                                                       0 </a:t>
            </a:r>
            <a:r>
              <a:rPr lang="hr-HR" sz="2400" dirty="0"/>
              <a:t>1 2 3 4 5 6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67119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990600" y="900291"/>
            <a:ext cx="100457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7</a:t>
            </a:r>
            <a:r>
              <a:rPr lang="hr-HR" sz="2400" dirty="0"/>
              <a:t>. Koliko ste često koristili kuhaču, šibu ili remen? </a:t>
            </a:r>
            <a:r>
              <a:rPr lang="hr-HR" sz="2400" dirty="0" smtClean="0"/>
              <a:t>          0 </a:t>
            </a:r>
            <a:r>
              <a:rPr lang="hr-HR" sz="2400" dirty="0"/>
              <a:t>1 2 3 4 5 </a:t>
            </a:r>
            <a:r>
              <a:rPr lang="hr-HR" sz="2400" dirty="0" smtClean="0"/>
              <a:t>6</a:t>
            </a:r>
          </a:p>
          <a:p>
            <a:endParaRPr lang="hr-HR" sz="2400" dirty="0"/>
          </a:p>
          <a:p>
            <a:r>
              <a:rPr lang="hr-HR" sz="2400" dirty="0"/>
              <a:t>8</a:t>
            </a:r>
            <a:r>
              <a:rPr lang="hr-HR" sz="2400" dirty="0" smtClean="0"/>
              <a:t>. </a:t>
            </a:r>
            <a:r>
              <a:rPr lang="hr-HR" sz="2400" dirty="0"/>
              <a:t>Koliko ste često provjerili ponašanje </a:t>
            </a:r>
            <a:r>
              <a:rPr lang="hr-HR" sz="2400" dirty="0" smtClean="0"/>
              <a:t>djeteta kako </a:t>
            </a:r>
            <a:r>
              <a:rPr lang="hr-HR" sz="2400" dirty="0"/>
              <a:t>biste ga uhvatili da radi nešto dobro</a:t>
            </a:r>
            <a:r>
              <a:rPr lang="hr-HR" sz="2400" dirty="0" smtClean="0"/>
              <a:t>?                                           </a:t>
            </a:r>
            <a:r>
              <a:rPr lang="hr-HR" sz="2400" dirty="0"/>
              <a:t>0 1 2 3 4 5 6</a:t>
            </a:r>
          </a:p>
          <a:p>
            <a:r>
              <a:rPr lang="hr-HR" sz="2400" dirty="0" smtClean="0"/>
              <a:t>                                     </a:t>
            </a:r>
            <a:endParaRPr lang="hr-HR" sz="2400" dirty="0"/>
          </a:p>
          <a:p>
            <a:r>
              <a:rPr lang="hr-HR" sz="2400" dirty="0"/>
              <a:t>9</a:t>
            </a:r>
            <a:r>
              <a:rPr lang="hr-HR" sz="2400" dirty="0" smtClean="0"/>
              <a:t>. </a:t>
            </a:r>
            <a:r>
              <a:rPr lang="hr-HR" sz="2400" dirty="0"/>
              <a:t>Koliko ste često rekli djetetu da ga </a:t>
            </a:r>
            <a:r>
              <a:rPr lang="hr-HR" sz="2400" dirty="0" smtClean="0"/>
              <a:t>promatrate i </a:t>
            </a:r>
            <a:r>
              <a:rPr lang="hr-HR" sz="2400" dirty="0"/>
              <a:t>obraćate pozornost na to što je napravilo? </a:t>
            </a:r>
            <a:r>
              <a:rPr lang="hr-HR" sz="2400" dirty="0" smtClean="0"/>
              <a:t>                                    0 </a:t>
            </a:r>
            <a:r>
              <a:rPr lang="hr-HR" sz="2400" dirty="0"/>
              <a:t>1 2 3 4 5 6</a:t>
            </a:r>
          </a:p>
          <a:p>
            <a:r>
              <a:rPr lang="hr-HR" sz="2400" dirty="0" smtClean="0"/>
              <a:t>                                                                   </a:t>
            </a:r>
            <a:endParaRPr lang="hr-HR" sz="2400" dirty="0"/>
          </a:p>
          <a:p>
            <a:r>
              <a:rPr lang="hr-HR" sz="2400" dirty="0" smtClean="0"/>
              <a:t>10. </a:t>
            </a:r>
            <a:r>
              <a:rPr lang="hr-HR" sz="2400" dirty="0"/>
              <a:t>Koliko ste često provjerili ponašanje </a:t>
            </a:r>
            <a:r>
              <a:rPr lang="hr-HR" sz="2400" dirty="0" smtClean="0"/>
              <a:t>djeteta kako </a:t>
            </a:r>
            <a:r>
              <a:rPr lang="hr-HR" sz="2400" dirty="0"/>
              <a:t>biste ga uhvatili da radi nešto loše? </a:t>
            </a:r>
            <a:r>
              <a:rPr lang="hr-HR" sz="2400" dirty="0" smtClean="0"/>
              <a:t>                                               0 </a:t>
            </a:r>
            <a:r>
              <a:rPr lang="hr-HR" sz="2400" dirty="0"/>
              <a:t>1 2 3 4 5 6</a:t>
            </a:r>
          </a:p>
          <a:p>
            <a:r>
              <a:rPr lang="hr-HR" sz="2400" dirty="0" smtClean="0"/>
              <a:t>                                                                     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277985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1028700" y="853639"/>
            <a:ext cx="97663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11. </a:t>
            </a:r>
            <a:r>
              <a:rPr lang="hr-HR" sz="2400" dirty="0"/>
              <a:t>Koliko ste često pohvalili dijete nakon što je </a:t>
            </a:r>
            <a:r>
              <a:rPr lang="hr-HR" sz="2400" dirty="0" smtClean="0"/>
              <a:t>konačno prestalo </a:t>
            </a:r>
            <a:r>
              <a:rPr lang="hr-HR" sz="2400" dirty="0"/>
              <a:t>s lošim ponašanjem ili se dobro ponašalo</a:t>
            </a:r>
            <a:r>
              <a:rPr lang="hr-HR" sz="2400" dirty="0" smtClean="0"/>
              <a:t>?                  </a:t>
            </a:r>
            <a:r>
              <a:rPr lang="hr-HR" sz="2400" dirty="0"/>
              <a:t>0 1 2 3 4 5 6</a:t>
            </a:r>
          </a:p>
          <a:p>
            <a:r>
              <a:rPr lang="hr-HR" sz="2400" dirty="0" smtClean="0"/>
              <a:t>                                       </a:t>
            </a:r>
            <a:endParaRPr lang="hr-HR" sz="2400" dirty="0"/>
          </a:p>
          <a:p>
            <a:r>
              <a:rPr lang="hr-HR" sz="2400" dirty="0" smtClean="0"/>
              <a:t>12. </a:t>
            </a:r>
            <a:r>
              <a:rPr lang="hr-HR" sz="2400" dirty="0"/>
              <a:t>Koliko ste često dali djetetu neku nagradu nakon što </a:t>
            </a:r>
            <a:r>
              <a:rPr lang="hr-HR" sz="2400" dirty="0" smtClean="0"/>
              <a:t>je konačno </a:t>
            </a:r>
            <a:r>
              <a:rPr lang="hr-HR" sz="2400" dirty="0"/>
              <a:t>prestalo s lošim ponašanjem ili se dobro ponašalo? </a:t>
            </a:r>
            <a:r>
              <a:rPr lang="hr-HR" sz="2400" dirty="0" smtClean="0"/>
              <a:t> </a:t>
            </a:r>
          </a:p>
          <a:p>
            <a:r>
              <a:rPr lang="hr-HR" sz="2400" dirty="0"/>
              <a:t> </a:t>
            </a:r>
            <a:r>
              <a:rPr lang="hr-HR" sz="2400" dirty="0" smtClean="0"/>
              <a:t>                                                                                           </a:t>
            </a:r>
            <a:r>
              <a:rPr lang="hr-HR" sz="2400" dirty="0"/>
              <a:t>0 1 2 3 4 5 6</a:t>
            </a:r>
          </a:p>
          <a:p>
            <a:r>
              <a:rPr lang="hr-HR" sz="2400" dirty="0" smtClean="0"/>
              <a:t>                             </a:t>
            </a:r>
            <a:endParaRPr lang="hr-HR" sz="2400" dirty="0"/>
          </a:p>
          <a:p>
            <a:r>
              <a:rPr lang="hr-HR" sz="2400" dirty="0" smtClean="0"/>
              <a:t>13. </a:t>
            </a:r>
            <a:r>
              <a:rPr lang="hr-HR" sz="2400" dirty="0"/>
              <a:t>Koliko ste često djetetu objasnili pravila kako </a:t>
            </a:r>
            <a:r>
              <a:rPr lang="hr-HR" sz="2400" dirty="0" smtClean="0"/>
              <a:t>biste spriječili </a:t>
            </a:r>
            <a:r>
              <a:rPr lang="hr-HR" sz="2400" dirty="0"/>
              <a:t>ponavljanje neprimjerenog ponašanja? </a:t>
            </a:r>
            <a:r>
              <a:rPr lang="hr-HR" sz="2400" dirty="0" smtClean="0"/>
              <a:t>                      0 </a:t>
            </a:r>
            <a:r>
              <a:rPr lang="hr-HR" sz="2400" dirty="0"/>
              <a:t>1 2 3 4 5 6</a:t>
            </a:r>
          </a:p>
          <a:p>
            <a:r>
              <a:rPr lang="hr-HR" sz="2400" dirty="0" smtClean="0"/>
              <a:t>                                         </a:t>
            </a:r>
            <a:endParaRPr lang="hr-HR" sz="2400" dirty="0"/>
          </a:p>
          <a:p>
            <a:r>
              <a:rPr lang="hr-HR" sz="2400" dirty="0" smtClean="0"/>
              <a:t>14. </a:t>
            </a:r>
            <a:r>
              <a:rPr lang="hr-HR" sz="2400" dirty="0"/>
              <a:t>Koliko ste često pokazali djetetu </a:t>
            </a:r>
            <a:r>
              <a:rPr lang="hr-HR" sz="2400" dirty="0" smtClean="0"/>
              <a:t>kako napraviti </a:t>
            </a:r>
            <a:r>
              <a:rPr lang="hr-HR" sz="2400" dirty="0"/>
              <a:t>nešto na pravilan način? </a:t>
            </a:r>
            <a:r>
              <a:rPr lang="hr-HR" sz="2400" dirty="0" smtClean="0"/>
              <a:t>                                                                0 </a:t>
            </a:r>
            <a:r>
              <a:rPr lang="hr-HR" sz="2400" dirty="0"/>
              <a:t>1 2 3 4 5 6</a:t>
            </a:r>
          </a:p>
          <a:p>
            <a:endParaRPr lang="hr-HR" sz="2400" dirty="0" smtClean="0"/>
          </a:p>
          <a:p>
            <a:r>
              <a:rPr lang="hr-HR" sz="2400" dirty="0"/>
              <a:t> </a:t>
            </a:r>
            <a:r>
              <a:rPr lang="hr-HR" sz="2400" dirty="0" smtClean="0"/>
              <a:t>                                                                                               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007386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000" dirty="0" smtClean="0"/>
              <a:t>Objašnjenje rezultata pronaći ćete na kraju prezentacije, ali vas molim za malo strpljenja i pozornosti te da prije objašnjenja pročitate sljedeće slajdove.</a:t>
            </a:r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2693304030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TM10001106[[fn=Značka]]</Template>
  <TotalTime>257</TotalTime>
  <Words>2010</Words>
  <Application>Microsoft Office PowerPoint</Application>
  <PresentationFormat>Široki zaslon</PresentationFormat>
  <Paragraphs>141</Paragraphs>
  <Slides>30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30</vt:i4>
      </vt:variant>
    </vt:vector>
  </HeadingPairs>
  <TitlesOfParts>
    <vt:vector size="34" baseType="lpstr">
      <vt:lpstr>Arial</vt:lpstr>
      <vt:lpstr>Gill Sans MT</vt:lpstr>
      <vt:lpstr>Impact</vt:lpstr>
      <vt:lpstr>Badge</vt:lpstr>
      <vt:lpstr>ŠKOLA ZA RODITELJE</vt:lpstr>
      <vt:lpstr>Svaki roditelj zasigurno se barem u jednom trenutku zapita: „Jesam li dobar roditelj?“ Postoji li uopće recept za uspješno roditeljstvo? </vt:lpstr>
      <vt:lpstr>Kako bismo se primaknuli korak bliže k uspješnijem roditeljstvu, moramo krenuti od sebe: </vt:lpstr>
      <vt:lpstr>Razmislite….</vt:lpstr>
      <vt:lpstr>Riješite upitnik</vt:lpstr>
      <vt:lpstr>PowerPointova prezentacija</vt:lpstr>
      <vt:lpstr>PowerPointova prezentacija</vt:lpstr>
      <vt:lpstr>PowerPointova prezentacija</vt:lpstr>
      <vt:lpstr>PowerPointova prezentacija</vt:lpstr>
      <vt:lpstr>STILOVI RODITELJSTVA</vt:lpstr>
      <vt:lpstr>AUTORITATIVAN (demokratski) STIL Autoritativni roditelji postavljaju granice i provode nadzor, ali istodobno pružaju djeci veliku potporu i emotivnu toplinu. </vt:lpstr>
      <vt:lpstr>     AUTORITARAN (strog) STIL   Autoritarni roditelji postavljaju prevelike zahtjeve pred djecu i          provode strogi nadzor pri čemu ne pružaju djeci dovoljno potpore i      emocionalne topline. </vt:lpstr>
      <vt:lpstr>POPUSTLJIV (permisivan) STIL Permisivan roditelj postavlja male zahtjeve pred dijete i provodi slab nadzor, ali daje veliku potporu i emotivnu toplinu.  </vt:lpstr>
      <vt:lpstr>ZANEMARUJUĆI (ravnodušan) STIL Zanemarujući roditelji postavljaju male zahtjeve, nema nadzora, ali ni roditeljske topline i potpore. </vt:lpstr>
      <vt:lpstr>PowerPointova prezentacija</vt:lpstr>
      <vt:lpstr>PowerPointova prezentacija</vt:lpstr>
      <vt:lpstr>Dakle, budite sigurni da nema „SAVRŠENOG RODITELJA“, ne postoji samo jedan, „PRAVI NAČIN“, odgajanja djece, ali ima načina kada odgoj djece može biti lakši i uspješniji. </vt:lpstr>
      <vt:lpstr>PowerPointova prezentacija</vt:lpstr>
      <vt:lpstr>PowerPointova prezentacija</vt:lpstr>
      <vt:lpstr>PowerPointova prezentacija</vt:lpstr>
      <vt:lpstr>PowerPointova prezentacija</vt:lpstr>
      <vt:lpstr>NE ZABORAVITE NA POHVALE I NAGRAĐIVANJA</vt:lpstr>
      <vt:lpstr>PowerPointova prezentacija</vt:lpstr>
      <vt:lpstr>KORISTITE DISCIPLINU UMJESTO KAZNE</vt:lpstr>
      <vt:lpstr>PowerPointova prezentacija</vt:lpstr>
      <vt:lpstr>KORISTITE POZITIVNO IZRAŽAVANJE</vt:lpstr>
      <vt:lpstr>PowerPointova prezentacija</vt:lpstr>
      <vt:lpstr>I ZA KRAJ, OBJAŠNJENJE REZULTATA UPITNIKA</vt:lpstr>
      <vt:lpstr>PowerPointova prezentacija</vt:lpstr>
      <vt:lpstr>LITERATURA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ŠKOLA ZA RODITELJE</dc:title>
  <dc:creator>Knjižnica</dc:creator>
  <cp:lastModifiedBy>Knjižnica</cp:lastModifiedBy>
  <cp:revision>26</cp:revision>
  <dcterms:created xsi:type="dcterms:W3CDTF">2020-11-12T11:15:46Z</dcterms:created>
  <dcterms:modified xsi:type="dcterms:W3CDTF">2020-12-16T08:25:10Z</dcterms:modified>
</cp:coreProperties>
</file>