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96" y="5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hr-HR" smtClean="0"/>
              <a:t>Uredite stil naslova matrice</a:t>
            </a:r>
            <a:endParaRPr lang="hr-HR"/>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smtClean="0"/>
              <a:t>Uredite stil podnaslova matrice</a:t>
            </a:r>
            <a:endParaRPr lang="hr-HR"/>
          </a:p>
        </p:txBody>
      </p:sp>
      <p:sp>
        <p:nvSpPr>
          <p:cNvPr id="4" name="Rezervirano mjesto datuma 3"/>
          <p:cNvSpPr>
            <a:spLocks noGrp="1"/>
          </p:cNvSpPr>
          <p:nvPr>
            <p:ph type="dt" sz="half" idx="10"/>
          </p:nvPr>
        </p:nvSpPr>
        <p:spPr/>
        <p:txBody>
          <a:bodyPr/>
          <a:lstStyle/>
          <a:p>
            <a:fld id="{3752B110-CEBD-4664-8594-B04683679D1E}" type="datetimeFigureOut">
              <a:rPr lang="hr-HR" smtClean="0"/>
              <a:t>31.3.2022.</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33473B62-7AAA-40A9-B51C-89D4E488D92B}" type="slidenum">
              <a:rPr lang="hr-HR" smtClean="0"/>
              <a:t>‹#›</a:t>
            </a:fld>
            <a:endParaRPr lang="hr-HR"/>
          </a:p>
        </p:txBody>
      </p:sp>
    </p:spTree>
    <p:extLst>
      <p:ext uri="{BB962C8B-B14F-4D97-AF65-F5344CB8AC3E}">
        <p14:creationId xmlns:p14="http://schemas.microsoft.com/office/powerpoint/2010/main" val="3090843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okomitog teksta 2"/>
          <p:cNvSpPr>
            <a:spLocks noGrp="1"/>
          </p:cNvSpPr>
          <p:nvPr>
            <p:ph type="body" orient="vert" idx="1"/>
          </p:nvPr>
        </p:nvSpPr>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3752B110-CEBD-4664-8594-B04683679D1E}" type="datetimeFigureOut">
              <a:rPr lang="hr-HR" smtClean="0"/>
              <a:t>31.3.2022.</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33473B62-7AAA-40A9-B51C-89D4E488D92B}" type="slidenum">
              <a:rPr lang="hr-HR" smtClean="0"/>
              <a:t>‹#›</a:t>
            </a:fld>
            <a:endParaRPr lang="hr-HR"/>
          </a:p>
        </p:txBody>
      </p:sp>
    </p:spTree>
    <p:extLst>
      <p:ext uri="{BB962C8B-B14F-4D97-AF65-F5344CB8AC3E}">
        <p14:creationId xmlns:p14="http://schemas.microsoft.com/office/powerpoint/2010/main" val="1932791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8724900" y="365125"/>
            <a:ext cx="2628900" cy="5811838"/>
          </a:xfrm>
        </p:spPr>
        <p:txBody>
          <a:bodyPr vert="eaVert"/>
          <a:lstStyle/>
          <a:p>
            <a:r>
              <a:rPr lang="hr-HR" smtClean="0"/>
              <a:t>Uredite stil naslova matrice</a:t>
            </a:r>
            <a:endParaRPr lang="hr-HR"/>
          </a:p>
        </p:txBody>
      </p:sp>
      <p:sp>
        <p:nvSpPr>
          <p:cNvPr id="3" name="Rezervirano mjesto okomitog teksta 2"/>
          <p:cNvSpPr>
            <a:spLocks noGrp="1"/>
          </p:cNvSpPr>
          <p:nvPr>
            <p:ph type="body" orient="vert" idx="1"/>
          </p:nvPr>
        </p:nvSpPr>
        <p:spPr>
          <a:xfrm>
            <a:off x="838200" y="365125"/>
            <a:ext cx="7734300" cy="5811838"/>
          </a:xfrm>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3752B110-CEBD-4664-8594-B04683679D1E}" type="datetimeFigureOut">
              <a:rPr lang="hr-HR" smtClean="0"/>
              <a:t>31.3.2022.</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33473B62-7AAA-40A9-B51C-89D4E488D92B}" type="slidenum">
              <a:rPr lang="hr-HR" smtClean="0"/>
              <a:t>‹#›</a:t>
            </a:fld>
            <a:endParaRPr lang="hr-HR"/>
          </a:p>
        </p:txBody>
      </p:sp>
    </p:spTree>
    <p:extLst>
      <p:ext uri="{BB962C8B-B14F-4D97-AF65-F5344CB8AC3E}">
        <p14:creationId xmlns:p14="http://schemas.microsoft.com/office/powerpoint/2010/main" val="321036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sadržaja 2"/>
          <p:cNvSpPr>
            <a:spLocks noGrp="1"/>
          </p:cNvSpPr>
          <p:nvPr>
            <p:ph idx="1"/>
          </p:nvPr>
        </p:nvSpPr>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3752B110-CEBD-4664-8594-B04683679D1E}" type="datetimeFigureOut">
              <a:rPr lang="hr-HR" smtClean="0"/>
              <a:t>31.3.2022.</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33473B62-7AAA-40A9-B51C-89D4E488D92B}" type="slidenum">
              <a:rPr lang="hr-HR" smtClean="0"/>
              <a:t>‹#›</a:t>
            </a:fld>
            <a:endParaRPr lang="hr-HR"/>
          </a:p>
        </p:txBody>
      </p:sp>
    </p:spTree>
    <p:extLst>
      <p:ext uri="{BB962C8B-B14F-4D97-AF65-F5344CB8AC3E}">
        <p14:creationId xmlns:p14="http://schemas.microsoft.com/office/powerpoint/2010/main" val="863080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hr-HR" smtClean="0"/>
              <a:t>Uredite stil naslova matrice</a:t>
            </a:r>
            <a:endParaRPr lang="hr-HR"/>
          </a:p>
        </p:txBody>
      </p:sp>
      <p:sp>
        <p:nvSpPr>
          <p:cNvPr id="3" name="Rezervirano mjesto tekst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smtClean="0"/>
              <a:t>Uredite stilove teksta matrice</a:t>
            </a:r>
          </a:p>
        </p:txBody>
      </p:sp>
      <p:sp>
        <p:nvSpPr>
          <p:cNvPr id="4" name="Rezervirano mjesto datuma 3"/>
          <p:cNvSpPr>
            <a:spLocks noGrp="1"/>
          </p:cNvSpPr>
          <p:nvPr>
            <p:ph type="dt" sz="half" idx="10"/>
          </p:nvPr>
        </p:nvSpPr>
        <p:spPr/>
        <p:txBody>
          <a:bodyPr/>
          <a:lstStyle/>
          <a:p>
            <a:fld id="{3752B110-CEBD-4664-8594-B04683679D1E}" type="datetimeFigureOut">
              <a:rPr lang="hr-HR" smtClean="0"/>
              <a:t>31.3.2022.</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33473B62-7AAA-40A9-B51C-89D4E488D92B}" type="slidenum">
              <a:rPr lang="hr-HR" smtClean="0"/>
              <a:t>‹#›</a:t>
            </a:fld>
            <a:endParaRPr lang="hr-HR"/>
          </a:p>
        </p:txBody>
      </p:sp>
    </p:spTree>
    <p:extLst>
      <p:ext uri="{BB962C8B-B14F-4D97-AF65-F5344CB8AC3E}">
        <p14:creationId xmlns:p14="http://schemas.microsoft.com/office/powerpoint/2010/main" val="1470564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sadržaja 2"/>
          <p:cNvSpPr>
            <a:spLocks noGrp="1"/>
          </p:cNvSpPr>
          <p:nvPr>
            <p:ph sz="half" idx="1"/>
          </p:nvPr>
        </p:nvSpPr>
        <p:spPr>
          <a:xfrm>
            <a:off x="838200" y="1825625"/>
            <a:ext cx="5181600" cy="4351338"/>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sadržaja 3"/>
          <p:cNvSpPr>
            <a:spLocks noGrp="1"/>
          </p:cNvSpPr>
          <p:nvPr>
            <p:ph sz="half" idx="2"/>
          </p:nvPr>
        </p:nvSpPr>
        <p:spPr>
          <a:xfrm>
            <a:off x="6172200" y="1825625"/>
            <a:ext cx="5181600" cy="4351338"/>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datuma 4"/>
          <p:cNvSpPr>
            <a:spLocks noGrp="1"/>
          </p:cNvSpPr>
          <p:nvPr>
            <p:ph type="dt" sz="half" idx="10"/>
          </p:nvPr>
        </p:nvSpPr>
        <p:spPr/>
        <p:txBody>
          <a:bodyPr/>
          <a:lstStyle/>
          <a:p>
            <a:fld id="{3752B110-CEBD-4664-8594-B04683679D1E}" type="datetimeFigureOut">
              <a:rPr lang="hr-HR" smtClean="0"/>
              <a:t>31.3.2022.</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33473B62-7AAA-40A9-B51C-89D4E488D92B}" type="slidenum">
              <a:rPr lang="hr-HR" smtClean="0"/>
              <a:t>‹#›</a:t>
            </a:fld>
            <a:endParaRPr lang="hr-HR"/>
          </a:p>
        </p:txBody>
      </p:sp>
    </p:spTree>
    <p:extLst>
      <p:ext uri="{BB962C8B-B14F-4D97-AF65-F5344CB8AC3E}">
        <p14:creationId xmlns:p14="http://schemas.microsoft.com/office/powerpoint/2010/main" val="2191577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hr-HR" smtClean="0"/>
              <a:t>Uredite stil naslova matrice</a:t>
            </a:r>
            <a:endParaRPr lang="hr-HR"/>
          </a:p>
        </p:txBody>
      </p:sp>
      <p:sp>
        <p:nvSpPr>
          <p:cNvPr id="3" name="Rezervirano mjesto tekst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4" name="Rezervirano mjesto sadržaja 3"/>
          <p:cNvSpPr>
            <a:spLocks noGrp="1"/>
          </p:cNvSpPr>
          <p:nvPr>
            <p:ph sz="half" idx="2"/>
          </p:nvPr>
        </p:nvSpPr>
        <p:spPr>
          <a:xfrm>
            <a:off x="839788" y="2505075"/>
            <a:ext cx="5157787" cy="3684588"/>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tekst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6" name="Rezervirano mjesto sadržaja 5"/>
          <p:cNvSpPr>
            <a:spLocks noGrp="1"/>
          </p:cNvSpPr>
          <p:nvPr>
            <p:ph sz="quarter" idx="4"/>
          </p:nvPr>
        </p:nvSpPr>
        <p:spPr>
          <a:xfrm>
            <a:off x="6172200" y="2505075"/>
            <a:ext cx="5183188" cy="3684588"/>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7" name="Rezervirano mjesto datuma 6"/>
          <p:cNvSpPr>
            <a:spLocks noGrp="1"/>
          </p:cNvSpPr>
          <p:nvPr>
            <p:ph type="dt" sz="half" idx="10"/>
          </p:nvPr>
        </p:nvSpPr>
        <p:spPr/>
        <p:txBody>
          <a:bodyPr/>
          <a:lstStyle/>
          <a:p>
            <a:fld id="{3752B110-CEBD-4664-8594-B04683679D1E}" type="datetimeFigureOut">
              <a:rPr lang="hr-HR" smtClean="0"/>
              <a:t>31.3.2022.</a:t>
            </a:fld>
            <a:endParaRPr lang="hr-HR"/>
          </a:p>
        </p:txBody>
      </p:sp>
      <p:sp>
        <p:nvSpPr>
          <p:cNvPr id="8" name="Rezervirano mjesto podnožja 7"/>
          <p:cNvSpPr>
            <a:spLocks noGrp="1"/>
          </p:cNvSpPr>
          <p:nvPr>
            <p:ph type="ftr" sz="quarter" idx="11"/>
          </p:nvPr>
        </p:nvSpPr>
        <p:spPr/>
        <p:txBody>
          <a:bodyPr/>
          <a:lstStyle/>
          <a:p>
            <a:endParaRPr lang="hr-HR"/>
          </a:p>
        </p:txBody>
      </p:sp>
      <p:sp>
        <p:nvSpPr>
          <p:cNvPr id="9" name="Rezervirano mjesto broja slajda 8"/>
          <p:cNvSpPr>
            <a:spLocks noGrp="1"/>
          </p:cNvSpPr>
          <p:nvPr>
            <p:ph type="sldNum" sz="quarter" idx="12"/>
          </p:nvPr>
        </p:nvSpPr>
        <p:spPr/>
        <p:txBody>
          <a:bodyPr/>
          <a:lstStyle/>
          <a:p>
            <a:fld id="{33473B62-7AAA-40A9-B51C-89D4E488D92B}" type="slidenum">
              <a:rPr lang="hr-HR" smtClean="0"/>
              <a:t>‹#›</a:t>
            </a:fld>
            <a:endParaRPr lang="hr-HR"/>
          </a:p>
        </p:txBody>
      </p:sp>
    </p:spTree>
    <p:extLst>
      <p:ext uri="{BB962C8B-B14F-4D97-AF65-F5344CB8AC3E}">
        <p14:creationId xmlns:p14="http://schemas.microsoft.com/office/powerpoint/2010/main" val="2229065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datuma 2"/>
          <p:cNvSpPr>
            <a:spLocks noGrp="1"/>
          </p:cNvSpPr>
          <p:nvPr>
            <p:ph type="dt" sz="half" idx="10"/>
          </p:nvPr>
        </p:nvSpPr>
        <p:spPr/>
        <p:txBody>
          <a:bodyPr/>
          <a:lstStyle/>
          <a:p>
            <a:fld id="{3752B110-CEBD-4664-8594-B04683679D1E}" type="datetimeFigureOut">
              <a:rPr lang="hr-HR" smtClean="0"/>
              <a:t>31.3.2022.</a:t>
            </a:fld>
            <a:endParaRPr lang="hr-HR"/>
          </a:p>
        </p:txBody>
      </p:sp>
      <p:sp>
        <p:nvSpPr>
          <p:cNvPr id="4" name="Rezervirano mjesto podnožja 3"/>
          <p:cNvSpPr>
            <a:spLocks noGrp="1"/>
          </p:cNvSpPr>
          <p:nvPr>
            <p:ph type="ftr" sz="quarter" idx="11"/>
          </p:nvPr>
        </p:nvSpPr>
        <p:spPr/>
        <p:txBody>
          <a:bodyPr/>
          <a:lstStyle/>
          <a:p>
            <a:endParaRPr lang="hr-HR"/>
          </a:p>
        </p:txBody>
      </p:sp>
      <p:sp>
        <p:nvSpPr>
          <p:cNvPr id="5" name="Rezervirano mjesto broja slajda 4"/>
          <p:cNvSpPr>
            <a:spLocks noGrp="1"/>
          </p:cNvSpPr>
          <p:nvPr>
            <p:ph type="sldNum" sz="quarter" idx="12"/>
          </p:nvPr>
        </p:nvSpPr>
        <p:spPr/>
        <p:txBody>
          <a:bodyPr/>
          <a:lstStyle/>
          <a:p>
            <a:fld id="{33473B62-7AAA-40A9-B51C-89D4E488D92B}" type="slidenum">
              <a:rPr lang="hr-HR" smtClean="0"/>
              <a:t>‹#›</a:t>
            </a:fld>
            <a:endParaRPr lang="hr-HR"/>
          </a:p>
        </p:txBody>
      </p:sp>
    </p:spTree>
    <p:extLst>
      <p:ext uri="{BB962C8B-B14F-4D97-AF65-F5344CB8AC3E}">
        <p14:creationId xmlns:p14="http://schemas.microsoft.com/office/powerpoint/2010/main" val="2435275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fld id="{3752B110-CEBD-4664-8594-B04683679D1E}" type="datetimeFigureOut">
              <a:rPr lang="hr-HR" smtClean="0"/>
              <a:t>31.3.2022.</a:t>
            </a:fld>
            <a:endParaRPr lang="hr-HR"/>
          </a:p>
        </p:txBody>
      </p:sp>
      <p:sp>
        <p:nvSpPr>
          <p:cNvPr id="3" name="Rezervirano mjesto podnožja 2"/>
          <p:cNvSpPr>
            <a:spLocks noGrp="1"/>
          </p:cNvSpPr>
          <p:nvPr>
            <p:ph type="ftr" sz="quarter" idx="11"/>
          </p:nvPr>
        </p:nvSpPr>
        <p:spPr/>
        <p:txBody>
          <a:bodyPr/>
          <a:lstStyle/>
          <a:p>
            <a:endParaRPr lang="hr-HR"/>
          </a:p>
        </p:txBody>
      </p:sp>
      <p:sp>
        <p:nvSpPr>
          <p:cNvPr id="4" name="Rezervirano mjesto broja slajda 3"/>
          <p:cNvSpPr>
            <a:spLocks noGrp="1"/>
          </p:cNvSpPr>
          <p:nvPr>
            <p:ph type="sldNum" sz="quarter" idx="12"/>
          </p:nvPr>
        </p:nvSpPr>
        <p:spPr/>
        <p:txBody>
          <a:bodyPr/>
          <a:lstStyle/>
          <a:p>
            <a:fld id="{33473B62-7AAA-40A9-B51C-89D4E488D92B}" type="slidenum">
              <a:rPr lang="hr-HR" smtClean="0"/>
              <a:t>‹#›</a:t>
            </a:fld>
            <a:endParaRPr lang="hr-HR"/>
          </a:p>
        </p:txBody>
      </p:sp>
    </p:spTree>
    <p:extLst>
      <p:ext uri="{BB962C8B-B14F-4D97-AF65-F5344CB8AC3E}">
        <p14:creationId xmlns:p14="http://schemas.microsoft.com/office/powerpoint/2010/main" val="1589992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hr-HR" smtClean="0"/>
              <a:t>Uredite stil naslova matrice</a:t>
            </a:r>
            <a:endParaRPr lang="hr-HR"/>
          </a:p>
        </p:txBody>
      </p:sp>
      <p:sp>
        <p:nvSpPr>
          <p:cNvPr id="3" name="Rezervirano mjesto sadržaja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tekst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Rezervirano mjesto datuma 4"/>
          <p:cNvSpPr>
            <a:spLocks noGrp="1"/>
          </p:cNvSpPr>
          <p:nvPr>
            <p:ph type="dt" sz="half" idx="10"/>
          </p:nvPr>
        </p:nvSpPr>
        <p:spPr/>
        <p:txBody>
          <a:bodyPr/>
          <a:lstStyle/>
          <a:p>
            <a:fld id="{3752B110-CEBD-4664-8594-B04683679D1E}" type="datetimeFigureOut">
              <a:rPr lang="hr-HR" smtClean="0"/>
              <a:t>31.3.2022.</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33473B62-7AAA-40A9-B51C-89D4E488D92B}" type="slidenum">
              <a:rPr lang="hr-HR" smtClean="0"/>
              <a:t>‹#›</a:t>
            </a:fld>
            <a:endParaRPr lang="hr-HR"/>
          </a:p>
        </p:txBody>
      </p:sp>
    </p:spTree>
    <p:extLst>
      <p:ext uri="{BB962C8B-B14F-4D97-AF65-F5344CB8AC3E}">
        <p14:creationId xmlns:p14="http://schemas.microsoft.com/office/powerpoint/2010/main" val="3384883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hr-HR" smtClean="0"/>
              <a:t>Uredite stil naslova matrice</a:t>
            </a:r>
            <a:endParaRPr lang="hr-HR"/>
          </a:p>
        </p:txBody>
      </p:sp>
      <p:sp>
        <p:nvSpPr>
          <p:cNvPr id="3" name="Rezervirano mjesto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Rezervirano mjesto datuma 4"/>
          <p:cNvSpPr>
            <a:spLocks noGrp="1"/>
          </p:cNvSpPr>
          <p:nvPr>
            <p:ph type="dt" sz="half" idx="10"/>
          </p:nvPr>
        </p:nvSpPr>
        <p:spPr/>
        <p:txBody>
          <a:bodyPr/>
          <a:lstStyle/>
          <a:p>
            <a:fld id="{3752B110-CEBD-4664-8594-B04683679D1E}" type="datetimeFigureOut">
              <a:rPr lang="hr-HR" smtClean="0"/>
              <a:t>31.3.2022.</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33473B62-7AAA-40A9-B51C-89D4E488D92B}" type="slidenum">
              <a:rPr lang="hr-HR" smtClean="0"/>
              <a:t>‹#›</a:t>
            </a:fld>
            <a:endParaRPr lang="hr-HR"/>
          </a:p>
        </p:txBody>
      </p:sp>
    </p:spTree>
    <p:extLst>
      <p:ext uri="{BB962C8B-B14F-4D97-AF65-F5344CB8AC3E}">
        <p14:creationId xmlns:p14="http://schemas.microsoft.com/office/powerpoint/2010/main" val="3361333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Rezervirano mjesto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smtClean="0"/>
              <a:t>Uredite stil naslova matrice</a:t>
            </a:r>
            <a:endParaRPr lang="hr-HR"/>
          </a:p>
        </p:txBody>
      </p:sp>
      <p:sp>
        <p:nvSpPr>
          <p:cNvPr id="3" name="Rezervirano mjesto tekst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52B110-CEBD-4664-8594-B04683679D1E}" type="datetimeFigureOut">
              <a:rPr lang="hr-HR" smtClean="0"/>
              <a:t>31.3.2022.</a:t>
            </a:fld>
            <a:endParaRPr lang="hr-HR"/>
          </a:p>
        </p:txBody>
      </p:sp>
      <p:sp>
        <p:nvSpPr>
          <p:cNvPr id="5" name="Rezervirano mjesto podnožj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473B62-7AAA-40A9-B51C-89D4E488D92B}" type="slidenum">
              <a:rPr lang="hr-HR" smtClean="0"/>
              <a:t>‹#›</a:t>
            </a:fld>
            <a:endParaRPr lang="hr-HR"/>
          </a:p>
        </p:txBody>
      </p:sp>
    </p:spTree>
    <p:extLst>
      <p:ext uri="{BB962C8B-B14F-4D97-AF65-F5344CB8AC3E}">
        <p14:creationId xmlns:p14="http://schemas.microsoft.com/office/powerpoint/2010/main" val="22501019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 name="Slika 115"/>
          <p:cNvPicPr/>
          <p:nvPr/>
        </p:nvPicPr>
        <p:blipFill>
          <a:blip r:embed="rId2"/>
          <a:srcRect l="28180" r="10261"/>
          <a:stretch/>
        </p:blipFill>
        <p:spPr>
          <a:xfrm>
            <a:off x="1327707" y="336989"/>
            <a:ext cx="5749712" cy="6297863"/>
          </a:xfrm>
          <a:prstGeom prst="rect">
            <a:avLst/>
          </a:prstGeom>
          <a:ln>
            <a:noFill/>
          </a:ln>
        </p:spPr>
      </p:pic>
      <p:sp>
        <p:nvSpPr>
          <p:cNvPr id="117" name="CustomShape 1"/>
          <p:cNvSpPr/>
          <p:nvPr/>
        </p:nvSpPr>
        <p:spPr>
          <a:xfrm>
            <a:off x="7851971" y="5921404"/>
            <a:ext cx="3870149" cy="48385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hr-HR" sz="1572" i="1" spc="-1">
                <a:latin typeface="Arial"/>
              </a:rPr>
              <a:t>Osnovna škola “Ljudevit Gaj” Mihovljan</a:t>
            </a:r>
            <a:r>
              <a:rPr sz="2177"/>
              <a:t/>
            </a:r>
            <a:br>
              <a:rPr sz="2177"/>
            </a:br>
            <a:r>
              <a:rPr lang="hr-HR" sz="1572" i="1" spc="-1">
                <a:latin typeface="Arial"/>
              </a:rPr>
              <a:t>Ines Meštrović, pedagoginja</a:t>
            </a:r>
            <a:endParaRPr lang="hr-HR" sz="1572" spc="-1">
              <a:latin typeface="Arial"/>
            </a:endParaRPr>
          </a:p>
        </p:txBody>
      </p:sp>
      <p:sp>
        <p:nvSpPr>
          <p:cNvPr id="118" name="CustomShape 2"/>
          <p:cNvSpPr/>
          <p:nvPr/>
        </p:nvSpPr>
        <p:spPr>
          <a:xfrm>
            <a:off x="4644916" y="1759250"/>
            <a:ext cx="7519557" cy="2010037"/>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hr-HR" sz="6531" b="1" spc="-1" dirty="0">
                <a:latin typeface="Arial"/>
              </a:rPr>
              <a:t>MENTALNO ZDRAVLJE</a:t>
            </a:r>
            <a:endParaRPr lang="hr-HR" sz="6531" spc="-1" dirty="0">
              <a:latin typeface="Arial"/>
            </a:endParaRPr>
          </a:p>
        </p:txBody>
      </p:sp>
    </p:spTree>
    <p:extLst>
      <p:ext uri="{BB962C8B-B14F-4D97-AF65-F5344CB8AC3E}">
        <p14:creationId xmlns:p14="http://schemas.microsoft.com/office/powerpoint/2010/main" val="3311738671"/>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CustomShape 1"/>
          <p:cNvSpPr/>
          <p:nvPr/>
        </p:nvSpPr>
        <p:spPr>
          <a:xfrm>
            <a:off x="751255" y="1272634"/>
            <a:ext cx="10970865" cy="2708103"/>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91000" lnSpcReduction="10000"/>
          </a:bodyPr>
          <a:lstStyle/>
          <a:p>
            <a:pPr>
              <a:spcBef>
                <a:spcPts val="1714"/>
              </a:spcBef>
            </a:pPr>
            <a:endParaRPr lang="hr-HR" sz="2177" spc="-1">
              <a:latin typeface="Arial"/>
            </a:endParaRPr>
          </a:p>
          <a:p>
            <a:pPr marL="522461" indent="-391410">
              <a:spcBef>
                <a:spcPts val="1714"/>
              </a:spcBef>
              <a:buClr>
                <a:srgbClr val="000000"/>
              </a:buClr>
              <a:buSzPct val="45000"/>
              <a:buFont typeface="Wingdings" charset="2"/>
              <a:buChar char=""/>
            </a:pPr>
            <a:r>
              <a:rPr lang="hr-HR" sz="3870" b="1" i="1" spc="-1">
                <a:latin typeface="Arial"/>
              </a:rPr>
              <a:t>“Mjera mentalnog zdravlja je sklonost pronalaženja dobrog u svemu.”</a:t>
            </a:r>
            <a:endParaRPr lang="hr-HR" sz="3870" spc="-1">
              <a:latin typeface="Arial"/>
            </a:endParaRPr>
          </a:p>
          <a:p>
            <a:pPr>
              <a:spcBef>
                <a:spcPts val="1714"/>
              </a:spcBef>
            </a:pPr>
            <a:endParaRPr lang="hr-HR" sz="3870" spc="-1">
              <a:latin typeface="Arial"/>
            </a:endParaRPr>
          </a:p>
          <a:p>
            <a:pPr marL="5224608" indent="-260795">
              <a:spcBef>
                <a:spcPts val="1714"/>
              </a:spcBef>
              <a:buClr>
                <a:srgbClr val="000000"/>
              </a:buClr>
              <a:buSzPct val="45000"/>
              <a:buFont typeface="Wingdings" charset="2"/>
              <a:buChar char=""/>
            </a:pPr>
            <a:r>
              <a:rPr lang="hr-HR" sz="2419" spc="-1">
                <a:latin typeface="Arial"/>
              </a:rPr>
              <a:t>                             </a:t>
            </a:r>
            <a:r>
              <a:rPr lang="hr-HR" sz="2177" spc="-1">
                <a:latin typeface="Arial"/>
              </a:rPr>
              <a:t>John M. Templeton</a:t>
            </a:r>
          </a:p>
        </p:txBody>
      </p:sp>
      <p:pic>
        <p:nvPicPr>
          <p:cNvPr id="150" name="Slika 149"/>
          <p:cNvPicPr/>
          <p:nvPr/>
        </p:nvPicPr>
        <p:blipFill>
          <a:blip r:embed="rId2"/>
          <a:stretch/>
        </p:blipFill>
        <p:spPr>
          <a:xfrm>
            <a:off x="975915" y="2826528"/>
            <a:ext cx="6765033" cy="3918912"/>
          </a:xfrm>
          <a:prstGeom prst="rect">
            <a:avLst/>
          </a:prstGeom>
          <a:ln>
            <a:noFill/>
          </a:ln>
        </p:spPr>
      </p:pic>
    </p:spTree>
    <p:extLst>
      <p:ext uri="{BB962C8B-B14F-4D97-AF65-F5344CB8AC3E}">
        <p14:creationId xmlns:p14="http://schemas.microsoft.com/office/powerpoint/2010/main" val="1525994448"/>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CustomShape 1"/>
          <p:cNvSpPr/>
          <p:nvPr/>
        </p:nvSpPr>
        <p:spPr>
          <a:xfrm>
            <a:off x="884919" y="852081"/>
            <a:ext cx="10947789" cy="595548"/>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hr-HR" sz="3870" b="1" spc="-1">
                <a:latin typeface="Arial"/>
              </a:rPr>
              <a:t>ŠTO JE MENTALNO ZDRAVLJE?</a:t>
            </a:r>
            <a:endParaRPr lang="hr-HR" sz="3870" spc="-1">
              <a:latin typeface="Arial"/>
            </a:endParaRPr>
          </a:p>
        </p:txBody>
      </p:sp>
      <p:sp>
        <p:nvSpPr>
          <p:cNvPr id="120" name="CustomShape 2"/>
          <p:cNvSpPr/>
          <p:nvPr/>
        </p:nvSpPr>
        <p:spPr>
          <a:xfrm>
            <a:off x="553155" y="1990587"/>
            <a:ext cx="10063084" cy="3976383"/>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spcBef>
                <a:spcPts val="1714"/>
              </a:spcBef>
            </a:pPr>
            <a:endParaRPr lang="hr-HR" sz="2177" spc="-1">
              <a:latin typeface="Arial"/>
            </a:endParaRPr>
          </a:p>
          <a:p>
            <a:pPr marL="522461" indent="-391410">
              <a:spcBef>
                <a:spcPts val="1714"/>
              </a:spcBef>
              <a:buClr>
                <a:srgbClr val="000000"/>
              </a:buClr>
              <a:buSzPct val="45000"/>
              <a:buFont typeface="Wingdings" charset="2"/>
              <a:buChar char=""/>
            </a:pPr>
            <a:r>
              <a:rPr lang="hr-HR" sz="2419" b="1" spc="-1">
                <a:latin typeface="Arial"/>
              </a:rPr>
              <a:t>MENTALNO ZDRAVLJE</a:t>
            </a:r>
            <a:r>
              <a:rPr lang="hr-HR" sz="2419" spc="-1">
                <a:latin typeface="Arial"/>
              </a:rPr>
              <a:t> – stanje dobrobiti u kojem pojedinac ostvaruje svoje potencijale, uspješno rješava uobičajene životne probleme/poteškoće (može se nositi s uobičajenim životnim stresom), radi produktivno i plodonosno te je sposoban(na) pridonositi zajednici</a:t>
            </a:r>
          </a:p>
          <a:p>
            <a:pPr>
              <a:spcBef>
                <a:spcPts val="1371"/>
              </a:spcBef>
            </a:pPr>
            <a:endParaRPr lang="hr-HR" sz="2419" spc="-1">
              <a:latin typeface="Arial"/>
            </a:endParaRPr>
          </a:p>
          <a:p>
            <a:pPr marL="1567382" lvl="2" indent="-347872">
              <a:spcBef>
                <a:spcPts val="1028"/>
              </a:spcBef>
              <a:buClr>
                <a:srgbClr val="000000"/>
              </a:buClr>
              <a:buSzPct val="45000"/>
              <a:buFont typeface="Wingdings" charset="2"/>
              <a:buChar char=""/>
            </a:pPr>
            <a:r>
              <a:rPr lang="hr-HR" sz="2419" b="1" u="sng" spc="-1">
                <a:latin typeface="Arial"/>
              </a:rPr>
              <a:t>ne potiskuju se neugodne emocije</a:t>
            </a:r>
            <a:r>
              <a:rPr lang="hr-HR" sz="2419" spc="-1">
                <a:latin typeface="Arial"/>
              </a:rPr>
              <a:t> (npr. tuga ili ljutnja), već se one izražavaju tako da ne ugrožavamo sebe i druge</a:t>
            </a:r>
          </a:p>
        </p:txBody>
      </p:sp>
      <p:sp>
        <p:nvSpPr>
          <p:cNvPr id="121" name="CustomShape 3"/>
          <p:cNvSpPr/>
          <p:nvPr/>
        </p:nvSpPr>
        <p:spPr>
          <a:xfrm>
            <a:off x="884919" y="4649055"/>
            <a:ext cx="1105446" cy="658740"/>
          </a:xfrm>
          <a:custGeom>
            <a:avLst/>
            <a:gdLst/>
            <a:ahLst/>
            <a:cxnLst/>
            <a:rect l="l" t="t" r="r" b="b"/>
            <a:pathLst>
              <a:path w="2542" h="1516">
                <a:moveTo>
                  <a:pt x="0" y="378"/>
                </a:moveTo>
                <a:lnTo>
                  <a:pt x="1905" y="378"/>
                </a:lnTo>
                <a:lnTo>
                  <a:pt x="1905" y="0"/>
                </a:lnTo>
                <a:lnTo>
                  <a:pt x="2541" y="757"/>
                </a:lnTo>
                <a:lnTo>
                  <a:pt x="1905" y="1515"/>
                </a:lnTo>
                <a:lnTo>
                  <a:pt x="1905" y="1136"/>
                </a:lnTo>
                <a:lnTo>
                  <a:pt x="0" y="1136"/>
                </a:lnTo>
                <a:lnTo>
                  <a:pt x="0" y="378"/>
                </a:lnTo>
              </a:path>
            </a:pathLst>
          </a:custGeom>
          <a:solidFill>
            <a:srgbClr val="F60E19"/>
          </a:solidFill>
          <a:ln>
            <a:solidFill>
              <a:srgbClr val="F60E19"/>
            </a:solidFill>
          </a:ln>
        </p:spPr>
        <p:style>
          <a:lnRef idx="0">
            <a:scrgbClr r="0" g="0" b="0"/>
          </a:lnRef>
          <a:fillRef idx="0">
            <a:scrgbClr r="0" g="0" b="0"/>
          </a:fillRef>
          <a:effectRef idx="0">
            <a:scrgbClr r="0" g="0" b="0"/>
          </a:effectRef>
          <a:fontRef idx="minor"/>
        </p:style>
      </p:sp>
      <p:pic>
        <p:nvPicPr>
          <p:cNvPr id="122" name="Slika 121"/>
          <p:cNvPicPr/>
          <p:nvPr/>
        </p:nvPicPr>
        <p:blipFill>
          <a:blip r:embed="rId2"/>
          <a:stretch/>
        </p:blipFill>
        <p:spPr>
          <a:xfrm>
            <a:off x="9179029" y="23075"/>
            <a:ext cx="2962369" cy="2962369"/>
          </a:xfrm>
          <a:prstGeom prst="rect">
            <a:avLst/>
          </a:prstGeom>
          <a:ln>
            <a:noFill/>
          </a:ln>
        </p:spPr>
      </p:pic>
    </p:spTree>
    <p:extLst>
      <p:ext uri="{BB962C8B-B14F-4D97-AF65-F5344CB8AC3E}">
        <p14:creationId xmlns:p14="http://schemas.microsoft.com/office/powerpoint/2010/main" val="2366002626"/>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CustomShape 1"/>
          <p:cNvSpPr/>
          <p:nvPr/>
        </p:nvSpPr>
        <p:spPr>
          <a:xfrm>
            <a:off x="751255" y="601330"/>
            <a:ext cx="10970865" cy="1191095"/>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hr-HR" sz="3870" b="1" spc="-1">
                <a:latin typeface="Arial"/>
              </a:rPr>
              <a:t>POKAZATELJI DOBROG </a:t>
            </a:r>
            <a:r>
              <a:rPr sz="2177"/>
              <a:t/>
            </a:r>
            <a:br>
              <a:rPr sz="2177"/>
            </a:br>
            <a:r>
              <a:rPr lang="hr-HR" sz="3870" b="1" spc="-1">
                <a:latin typeface="Arial"/>
              </a:rPr>
              <a:t>MENTALNOG ZDRAVLJA</a:t>
            </a:r>
            <a:endParaRPr lang="hr-HR" sz="3870" spc="-1">
              <a:latin typeface="Arial"/>
            </a:endParaRPr>
          </a:p>
        </p:txBody>
      </p:sp>
      <p:sp>
        <p:nvSpPr>
          <p:cNvPr id="124" name="CustomShape 2"/>
          <p:cNvSpPr/>
          <p:nvPr/>
        </p:nvSpPr>
        <p:spPr>
          <a:xfrm>
            <a:off x="568258" y="1646058"/>
            <a:ext cx="10970865" cy="4388099"/>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spcBef>
                <a:spcPts val="1714"/>
              </a:spcBef>
            </a:pPr>
            <a:endParaRPr lang="hr-HR" sz="1088" spc="-1" dirty="0">
              <a:latin typeface="Arial"/>
            </a:endParaRPr>
          </a:p>
          <a:p>
            <a:pPr marL="522461" indent="-391410">
              <a:spcBef>
                <a:spcPts val="1714"/>
              </a:spcBef>
              <a:buClr>
                <a:srgbClr val="000000"/>
              </a:buClr>
              <a:buSzPct val="45000"/>
              <a:buFont typeface="Wingdings" charset="2"/>
              <a:buChar char=""/>
            </a:pPr>
            <a:r>
              <a:rPr lang="hr-HR" sz="1693" spc="-1" dirty="0">
                <a:latin typeface="Arial"/>
              </a:rPr>
              <a:t>dobro socijalno funkcioniranje, odnosno uživanje u dobrim i </a:t>
            </a:r>
            <a:endParaRPr lang="hr-HR" sz="1693" spc="-1" dirty="0" smtClean="0">
              <a:latin typeface="Arial"/>
            </a:endParaRPr>
          </a:p>
          <a:p>
            <a:pPr marL="131051">
              <a:spcBef>
                <a:spcPts val="1714"/>
              </a:spcBef>
              <a:buClr>
                <a:srgbClr val="000000"/>
              </a:buClr>
              <a:buSzPct val="45000"/>
            </a:pPr>
            <a:r>
              <a:rPr lang="hr-HR" sz="1693" spc="-1" dirty="0" smtClean="0">
                <a:latin typeface="Arial"/>
              </a:rPr>
              <a:t>       kvalitetnim </a:t>
            </a:r>
            <a:r>
              <a:rPr lang="hr-HR" sz="1693" spc="-1" dirty="0">
                <a:latin typeface="Arial"/>
              </a:rPr>
              <a:t>odnosima s drugima</a:t>
            </a:r>
          </a:p>
          <a:p>
            <a:pPr marL="522461" indent="-391410">
              <a:spcBef>
                <a:spcPts val="1714"/>
              </a:spcBef>
              <a:buClr>
                <a:srgbClr val="000000"/>
              </a:buClr>
              <a:buSzPct val="45000"/>
              <a:buFont typeface="Wingdings" charset="2"/>
              <a:buChar char=""/>
            </a:pPr>
            <a:r>
              <a:rPr lang="hr-HR" sz="1693" spc="-1" dirty="0">
                <a:latin typeface="Arial"/>
              </a:rPr>
              <a:t>optimizam</a:t>
            </a:r>
          </a:p>
          <a:p>
            <a:pPr marL="522461" indent="-391410">
              <a:spcBef>
                <a:spcPts val="1714"/>
              </a:spcBef>
              <a:buClr>
                <a:srgbClr val="000000"/>
              </a:buClr>
              <a:buSzPct val="45000"/>
              <a:buFont typeface="Wingdings" charset="2"/>
              <a:buChar char=""/>
            </a:pPr>
            <a:r>
              <a:rPr lang="hr-HR" sz="1693" spc="-1" dirty="0">
                <a:latin typeface="Arial"/>
              </a:rPr>
              <a:t>prepoznavanje vlastitih potencijala</a:t>
            </a:r>
          </a:p>
          <a:p>
            <a:pPr marL="522461" indent="-391410">
              <a:spcBef>
                <a:spcPts val="1714"/>
              </a:spcBef>
              <a:buClr>
                <a:srgbClr val="000000"/>
              </a:buClr>
              <a:buSzPct val="45000"/>
              <a:buFont typeface="Wingdings" charset="2"/>
              <a:buChar char=""/>
            </a:pPr>
            <a:r>
              <a:rPr lang="hr-HR" sz="1693" spc="-1" dirty="0">
                <a:latin typeface="Arial"/>
              </a:rPr>
              <a:t>sposobnost produktivnog rada</a:t>
            </a:r>
          </a:p>
          <a:p>
            <a:pPr marL="522461" indent="-391410">
              <a:spcBef>
                <a:spcPts val="1714"/>
              </a:spcBef>
              <a:buClr>
                <a:srgbClr val="000000"/>
              </a:buClr>
              <a:buSzPct val="45000"/>
              <a:buFont typeface="Wingdings" charset="2"/>
              <a:buChar char=""/>
            </a:pPr>
            <a:r>
              <a:rPr lang="hr-HR" sz="1693" spc="-1" dirty="0">
                <a:latin typeface="Arial"/>
              </a:rPr>
              <a:t>zadovoljstvo samim sobom</a:t>
            </a:r>
          </a:p>
          <a:p>
            <a:pPr marL="522461" indent="-391410">
              <a:spcBef>
                <a:spcPts val="1714"/>
              </a:spcBef>
              <a:buClr>
                <a:srgbClr val="000000"/>
              </a:buClr>
              <a:buSzPct val="45000"/>
              <a:buFont typeface="Wingdings" charset="2"/>
              <a:buChar char=""/>
            </a:pPr>
            <a:r>
              <a:rPr lang="hr-HR" sz="1693" spc="-1" dirty="0">
                <a:latin typeface="Arial"/>
              </a:rPr>
              <a:t>zadovoljstvo životom i kontrola nad svojim životom</a:t>
            </a:r>
          </a:p>
          <a:p>
            <a:pPr marL="522461" indent="-391410">
              <a:spcBef>
                <a:spcPts val="1714"/>
              </a:spcBef>
              <a:buClr>
                <a:srgbClr val="000000"/>
              </a:buClr>
              <a:buSzPct val="45000"/>
              <a:buFont typeface="Wingdings" charset="2"/>
              <a:buChar char=""/>
            </a:pPr>
            <a:r>
              <a:rPr lang="hr-HR" sz="1693" spc="-1" dirty="0">
                <a:latin typeface="Arial"/>
              </a:rPr>
              <a:t>osjećaj povezanosti i pripadanja</a:t>
            </a:r>
          </a:p>
          <a:p>
            <a:pPr marL="522461" indent="-391410">
              <a:spcBef>
                <a:spcPts val="1371"/>
              </a:spcBef>
              <a:buClr>
                <a:srgbClr val="000000"/>
              </a:buClr>
              <a:buSzPct val="45000"/>
              <a:buFont typeface="Wingdings" charset="2"/>
              <a:buChar char=""/>
            </a:pPr>
            <a:r>
              <a:rPr lang="hr-HR" sz="1693" spc="-1" dirty="0">
                <a:latin typeface="Arial"/>
              </a:rPr>
              <a:t>uspješno nošenje sa svakodnevnim neugodnim i stresnim situacijama</a:t>
            </a:r>
          </a:p>
          <a:p>
            <a:pPr marL="522461" indent="-391410">
              <a:spcBef>
                <a:spcPts val="1714"/>
              </a:spcBef>
              <a:buClr>
                <a:srgbClr val="000000"/>
              </a:buClr>
              <a:buSzPct val="45000"/>
              <a:buFont typeface="Wingdings" charset="2"/>
              <a:buChar char=""/>
            </a:pPr>
            <a:r>
              <a:rPr lang="hr-HR" sz="1693" spc="-1" dirty="0">
                <a:latin typeface="Arial"/>
              </a:rPr>
              <a:t>sposobnost uspješnog oporavljanja od emocionalnih teškoća i problema</a:t>
            </a:r>
          </a:p>
        </p:txBody>
      </p:sp>
      <p:pic>
        <p:nvPicPr>
          <p:cNvPr id="125" name="Slika 124"/>
          <p:cNvPicPr/>
          <p:nvPr/>
        </p:nvPicPr>
        <p:blipFill>
          <a:blip r:embed="rId2"/>
          <a:stretch/>
        </p:blipFill>
        <p:spPr>
          <a:xfrm>
            <a:off x="6298948" y="278647"/>
            <a:ext cx="5754937" cy="4255031"/>
          </a:xfrm>
          <a:prstGeom prst="rect">
            <a:avLst/>
          </a:prstGeom>
          <a:ln>
            <a:noFill/>
          </a:ln>
        </p:spPr>
      </p:pic>
      <p:sp>
        <p:nvSpPr>
          <p:cNvPr id="126" name="CustomShape 3"/>
          <p:cNvSpPr/>
          <p:nvPr/>
        </p:nvSpPr>
        <p:spPr>
          <a:xfrm>
            <a:off x="8206811" y="4865878"/>
            <a:ext cx="3538385" cy="1768975"/>
          </a:xfrm>
          <a:prstGeom prst="cloudCallout">
            <a:avLst>
              <a:gd name="adj1" fmla="val -81750"/>
              <a:gd name="adj2" fmla="val -48231"/>
            </a:avLst>
          </a:prstGeom>
          <a:noFill/>
          <a:ln w="29160">
            <a:solidFill>
              <a:srgbClr val="FFFFFF"/>
            </a:solidFill>
            <a:round/>
          </a:ln>
        </p:spPr>
        <p:style>
          <a:lnRef idx="0">
            <a:scrgbClr r="0" g="0" b="0"/>
          </a:lnRef>
          <a:fillRef idx="0">
            <a:scrgbClr r="0" g="0" b="0"/>
          </a:fillRef>
          <a:effectRef idx="0">
            <a:scrgbClr r="0" g="0" b="0"/>
          </a:effectRef>
          <a:fontRef idx="minor"/>
        </p:style>
      </p:sp>
      <p:sp>
        <p:nvSpPr>
          <p:cNvPr id="127" name="CustomShape 4"/>
          <p:cNvSpPr/>
          <p:nvPr/>
        </p:nvSpPr>
        <p:spPr>
          <a:xfrm>
            <a:off x="9179029" y="5197643"/>
            <a:ext cx="2100739" cy="1673029"/>
          </a:xfrm>
          <a:prstGeom prst="rect">
            <a:avLst/>
          </a:prstGeom>
          <a:noFill/>
          <a:ln>
            <a:noFill/>
          </a:ln>
        </p:spPr>
        <p:style>
          <a:lnRef idx="0">
            <a:scrgbClr r="0" g="0" b="0"/>
          </a:lnRef>
          <a:fillRef idx="0">
            <a:scrgbClr r="0" g="0" b="0"/>
          </a:fillRef>
          <a:effectRef idx="0">
            <a:scrgbClr r="0" g="0" b="0"/>
          </a:effectRef>
          <a:fontRef idx="minor"/>
        </p:style>
        <p:txBody>
          <a:bodyPr lIns="108847" tIns="54423" rIns="108847" bIns="54423">
            <a:spAutoFit/>
          </a:bodyPr>
          <a:lstStyle/>
          <a:p>
            <a:pPr>
              <a:lnSpc>
                <a:spcPct val="100000"/>
              </a:lnSpc>
            </a:pPr>
            <a:r>
              <a:rPr lang="hr-HR" sz="1693" b="1" spc="-1">
                <a:solidFill>
                  <a:srgbClr val="FFFFFF"/>
                </a:solidFill>
                <a:latin typeface="Arial"/>
              </a:rPr>
              <a:t>KONCEPT </a:t>
            </a:r>
            <a:endParaRPr lang="hr-HR" sz="1693" spc="-1">
              <a:latin typeface="Arial"/>
            </a:endParaRPr>
          </a:p>
          <a:p>
            <a:pPr>
              <a:lnSpc>
                <a:spcPct val="100000"/>
              </a:lnSpc>
            </a:pPr>
            <a:r>
              <a:rPr lang="hr-HR" sz="1693" b="1" spc="-1">
                <a:solidFill>
                  <a:srgbClr val="FFFFFF"/>
                </a:solidFill>
                <a:latin typeface="Arial"/>
              </a:rPr>
              <a:t>POZITIVNOG MENTALNOG </a:t>
            </a:r>
            <a:endParaRPr lang="hr-HR" sz="1693" spc="-1">
              <a:latin typeface="Arial"/>
            </a:endParaRPr>
          </a:p>
          <a:p>
            <a:pPr>
              <a:lnSpc>
                <a:spcPct val="100000"/>
              </a:lnSpc>
            </a:pPr>
            <a:r>
              <a:rPr lang="hr-HR" sz="1693" b="1" spc="-1">
                <a:solidFill>
                  <a:srgbClr val="FFFFFF"/>
                </a:solidFill>
                <a:latin typeface="Arial"/>
              </a:rPr>
              <a:t>ZDRAVLJA</a:t>
            </a:r>
            <a:endParaRPr lang="hr-HR" sz="1693" spc="-1">
              <a:latin typeface="Arial"/>
            </a:endParaRPr>
          </a:p>
          <a:p>
            <a:pPr>
              <a:lnSpc>
                <a:spcPct val="100000"/>
              </a:lnSpc>
            </a:pPr>
            <a:endParaRPr lang="hr-HR" sz="1693" spc="-1">
              <a:latin typeface="Arial"/>
            </a:endParaRPr>
          </a:p>
          <a:p>
            <a:pPr>
              <a:lnSpc>
                <a:spcPct val="100000"/>
              </a:lnSpc>
            </a:pPr>
            <a:endParaRPr lang="hr-HR" sz="1693" spc="-1">
              <a:latin typeface="Arial"/>
            </a:endParaRPr>
          </a:p>
        </p:txBody>
      </p:sp>
    </p:spTree>
    <p:extLst>
      <p:ext uri="{BB962C8B-B14F-4D97-AF65-F5344CB8AC3E}">
        <p14:creationId xmlns:p14="http://schemas.microsoft.com/office/powerpoint/2010/main" val="3376466199"/>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CustomShape 1"/>
          <p:cNvSpPr/>
          <p:nvPr/>
        </p:nvSpPr>
        <p:spPr>
          <a:xfrm>
            <a:off x="751255" y="490742"/>
            <a:ext cx="10970865" cy="1191095"/>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hr-HR" sz="3870" b="1" spc="-1">
                <a:latin typeface="Arial"/>
              </a:rPr>
              <a:t>ZNAKOVI POTEŠKOĆA MENTALNOG ZDRAVLJA</a:t>
            </a:r>
            <a:endParaRPr lang="hr-HR" sz="3870" spc="-1">
              <a:latin typeface="Arial"/>
            </a:endParaRPr>
          </a:p>
        </p:txBody>
      </p:sp>
      <p:sp>
        <p:nvSpPr>
          <p:cNvPr id="129" name="CustomShape 2"/>
          <p:cNvSpPr/>
          <p:nvPr/>
        </p:nvSpPr>
        <p:spPr>
          <a:xfrm>
            <a:off x="774331" y="2216117"/>
            <a:ext cx="11333542" cy="3976383"/>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97000" lnSpcReduction="10000"/>
          </a:bodyPr>
          <a:lstStyle/>
          <a:p>
            <a:pPr marL="522461" indent="-391410">
              <a:spcBef>
                <a:spcPts val="1714"/>
              </a:spcBef>
              <a:buClr>
                <a:srgbClr val="000000"/>
              </a:buClr>
              <a:buSzPct val="45000"/>
              <a:buFont typeface="Wingdings" charset="2"/>
              <a:buChar char=""/>
            </a:pPr>
            <a:r>
              <a:rPr lang="hr-HR" sz="1814" spc="-1" dirty="0">
                <a:latin typeface="Arial"/>
              </a:rPr>
              <a:t>osjećaj tuge ili bezvoljnosti</a:t>
            </a:r>
          </a:p>
          <a:p>
            <a:pPr marL="522461" indent="-391410">
              <a:spcBef>
                <a:spcPts val="1714"/>
              </a:spcBef>
              <a:buClr>
                <a:srgbClr val="000000"/>
              </a:buClr>
              <a:buSzPct val="45000"/>
              <a:buFont typeface="Wingdings" charset="2"/>
              <a:buChar char=""/>
            </a:pPr>
            <a:r>
              <a:rPr lang="hr-HR" sz="1814" spc="-1" dirty="0">
                <a:latin typeface="Arial"/>
              </a:rPr>
              <a:t>prekomjerna i nepotrebna zabrinutost </a:t>
            </a:r>
          </a:p>
          <a:p>
            <a:pPr marL="522461" indent="-391410">
              <a:spcBef>
                <a:spcPts val="1714"/>
              </a:spcBef>
              <a:buClr>
                <a:srgbClr val="000000"/>
              </a:buClr>
              <a:buSzPct val="45000"/>
              <a:buFont typeface="Wingdings" charset="2"/>
              <a:buChar char=""/>
            </a:pPr>
            <a:r>
              <a:rPr lang="hr-HR" sz="1814" spc="-1" dirty="0">
                <a:latin typeface="Arial"/>
              </a:rPr>
              <a:t>promjene navika spavanja i jedenja</a:t>
            </a:r>
          </a:p>
          <a:p>
            <a:pPr marL="522461" indent="-391410">
              <a:spcBef>
                <a:spcPts val="1714"/>
              </a:spcBef>
              <a:buClr>
                <a:srgbClr val="000000"/>
              </a:buClr>
              <a:buSzPct val="45000"/>
              <a:buFont typeface="Wingdings" charset="2"/>
              <a:buChar char=""/>
            </a:pPr>
            <a:r>
              <a:rPr lang="hr-HR" sz="1814" spc="-1" dirty="0">
                <a:latin typeface="Arial"/>
              </a:rPr>
              <a:t>dugotrajan osjećaj umora</a:t>
            </a:r>
          </a:p>
          <a:p>
            <a:pPr marL="522461" indent="-391410">
              <a:spcBef>
                <a:spcPts val="1714"/>
              </a:spcBef>
              <a:buClr>
                <a:srgbClr val="000000"/>
              </a:buClr>
              <a:buSzPct val="45000"/>
              <a:buFont typeface="Wingdings" charset="2"/>
              <a:buChar char=""/>
            </a:pPr>
            <a:r>
              <a:rPr lang="hr-HR" sz="1814" spc="-1" dirty="0">
                <a:latin typeface="Arial"/>
              </a:rPr>
              <a:t>velike promjene raspoloženja</a:t>
            </a:r>
          </a:p>
          <a:p>
            <a:pPr marL="522461" indent="-391410">
              <a:spcBef>
                <a:spcPts val="1714"/>
              </a:spcBef>
              <a:buClr>
                <a:srgbClr val="000000"/>
              </a:buClr>
              <a:buSzPct val="45000"/>
              <a:buFont typeface="Wingdings" charset="2"/>
              <a:buChar char=""/>
            </a:pPr>
            <a:r>
              <a:rPr lang="hr-HR" sz="1814" spc="-1" dirty="0">
                <a:latin typeface="Arial"/>
              </a:rPr>
              <a:t>poteškoće koncentracije ili fokusiranja</a:t>
            </a:r>
          </a:p>
          <a:p>
            <a:pPr marL="522461" indent="-391410">
              <a:spcBef>
                <a:spcPts val="1714"/>
              </a:spcBef>
              <a:buClr>
                <a:srgbClr val="000000"/>
              </a:buClr>
              <a:buSzPct val="45000"/>
              <a:buFont typeface="Wingdings" charset="2"/>
              <a:buChar char=""/>
            </a:pPr>
            <a:r>
              <a:rPr lang="hr-HR" sz="1814" spc="-1" dirty="0">
                <a:latin typeface="Arial"/>
              </a:rPr>
              <a:t>apatija – nezainteresiranost za stvari koje su inače bile važne</a:t>
            </a:r>
          </a:p>
          <a:p>
            <a:pPr marL="522461" indent="-391410">
              <a:spcBef>
                <a:spcPts val="1714"/>
              </a:spcBef>
              <a:buClr>
                <a:srgbClr val="000000"/>
              </a:buClr>
              <a:buSzPct val="45000"/>
              <a:buFont typeface="Wingdings" charset="2"/>
              <a:buChar char=""/>
            </a:pPr>
            <a:r>
              <a:rPr lang="hr-HR" sz="1814" spc="-1" dirty="0">
                <a:latin typeface="Arial"/>
              </a:rPr>
              <a:t>nesposobnost obavljanja zadataka na poslu, školi ili kod kuće</a:t>
            </a:r>
          </a:p>
          <a:p>
            <a:pPr marL="522461" indent="-391410">
              <a:spcBef>
                <a:spcPts val="1714"/>
              </a:spcBef>
              <a:buClr>
                <a:srgbClr val="000000"/>
              </a:buClr>
              <a:buSzPct val="45000"/>
              <a:buFont typeface="Wingdings" charset="2"/>
              <a:buChar char=""/>
            </a:pPr>
            <a:r>
              <a:rPr lang="hr-HR" sz="1814" spc="-1" dirty="0">
                <a:latin typeface="Arial"/>
              </a:rPr>
              <a:t>povlačenje od drugih ljudi, prijatelja, posla, obitelji, sporta ili drugih aktivnosti koje su inače izvor ugode</a:t>
            </a:r>
          </a:p>
        </p:txBody>
      </p:sp>
      <p:sp>
        <p:nvSpPr>
          <p:cNvPr id="130" name="CustomShape 3"/>
          <p:cNvSpPr/>
          <p:nvPr/>
        </p:nvSpPr>
        <p:spPr>
          <a:xfrm>
            <a:off x="5529620" y="1327057"/>
            <a:ext cx="3538385" cy="1768975"/>
          </a:xfrm>
          <a:prstGeom prst="cloudCallout">
            <a:avLst>
              <a:gd name="adj1" fmla="val -63013"/>
              <a:gd name="adj2" fmla="val 79912"/>
            </a:avLst>
          </a:prstGeom>
          <a:noFill/>
          <a:ln w="29160">
            <a:solidFill>
              <a:srgbClr val="FFFFFF"/>
            </a:solidFill>
            <a:round/>
          </a:ln>
        </p:spPr>
        <p:style>
          <a:lnRef idx="0">
            <a:scrgbClr r="0" g="0" b="0"/>
          </a:lnRef>
          <a:fillRef idx="0">
            <a:scrgbClr r="0" g="0" b="0"/>
          </a:fillRef>
          <a:effectRef idx="0">
            <a:scrgbClr r="0" g="0" b="0"/>
          </a:effectRef>
          <a:fontRef idx="minor"/>
        </p:style>
      </p:sp>
      <p:sp>
        <p:nvSpPr>
          <p:cNvPr id="131" name="CustomShape 4"/>
          <p:cNvSpPr/>
          <p:nvPr/>
        </p:nvSpPr>
        <p:spPr>
          <a:xfrm>
            <a:off x="6303737" y="1658823"/>
            <a:ext cx="2100739" cy="1673029"/>
          </a:xfrm>
          <a:prstGeom prst="rect">
            <a:avLst/>
          </a:prstGeom>
          <a:noFill/>
          <a:ln>
            <a:noFill/>
          </a:ln>
        </p:spPr>
        <p:style>
          <a:lnRef idx="0">
            <a:scrgbClr r="0" g="0" b="0"/>
          </a:lnRef>
          <a:fillRef idx="0">
            <a:scrgbClr r="0" g="0" b="0"/>
          </a:fillRef>
          <a:effectRef idx="0">
            <a:scrgbClr r="0" g="0" b="0"/>
          </a:effectRef>
          <a:fontRef idx="minor"/>
        </p:style>
        <p:txBody>
          <a:bodyPr lIns="108847" tIns="54423" rIns="108847" bIns="54423">
            <a:spAutoFit/>
          </a:bodyPr>
          <a:lstStyle/>
          <a:p>
            <a:pPr>
              <a:lnSpc>
                <a:spcPct val="100000"/>
              </a:lnSpc>
            </a:pPr>
            <a:r>
              <a:rPr lang="hr-HR" sz="1693" b="1" spc="-1">
                <a:solidFill>
                  <a:srgbClr val="FFFFFF"/>
                </a:solidFill>
                <a:latin typeface="Arial"/>
              </a:rPr>
              <a:t>KONCEPT </a:t>
            </a:r>
            <a:endParaRPr lang="hr-HR" sz="1693" spc="-1">
              <a:latin typeface="Arial"/>
            </a:endParaRPr>
          </a:p>
          <a:p>
            <a:pPr>
              <a:lnSpc>
                <a:spcPct val="100000"/>
              </a:lnSpc>
            </a:pPr>
            <a:r>
              <a:rPr lang="hr-HR" sz="1693" b="1" spc="-1">
                <a:solidFill>
                  <a:srgbClr val="FFFFFF"/>
                </a:solidFill>
                <a:latin typeface="Arial"/>
              </a:rPr>
              <a:t>NEGATIVNOG MENTALNOG </a:t>
            </a:r>
            <a:endParaRPr lang="hr-HR" sz="1693" spc="-1">
              <a:latin typeface="Arial"/>
            </a:endParaRPr>
          </a:p>
          <a:p>
            <a:pPr>
              <a:lnSpc>
                <a:spcPct val="100000"/>
              </a:lnSpc>
            </a:pPr>
            <a:r>
              <a:rPr lang="hr-HR" sz="1693" b="1" spc="-1">
                <a:solidFill>
                  <a:srgbClr val="FFFFFF"/>
                </a:solidFill>
                <a:latin typeface="Arial"/>
              </a:rPr>
              <a:t>ZDRAVLJA</a:t>
            </a:r>
            <a:endParaRPr lang="hr-HR" sz="1693" spc="-1">
              <a:latin typeface="Arial"/>
            </a:endParaRPr>
          </a:p>
          <a:p>
            <a:pPr>
              <a:lnSpc>
                <a:spcPct val="100000"/>
              </a:lnSpc>
            </a:pPr>
            <a:endParaRPr lang="hr-HR" sz="1693" spc="-1">
              <a:latin typeface="Arial"/>
            </a:endParaRPr>
          </a:p>
          <a:p>
            <a:pPr>
              <a:lnSpc>
                <a:spcPct val="100000"/>
              </a:lnSpc>
            </a:pPr>
            <a:endParaRPr lang="hr-HR" sz="1693" spc="-1">
              <a:latin typeface="Arial"/>
            </a:endParaRPr>
          </a:p>
        </p:txBody>
      </p:sp>
      <p:pic>
        <p:nvPicPr>
          <p:cNvPr id="132" name="Slika 131"/>
          <p:cNvPicPr/>
          <p:nvPr/>
        </p:nvPicPr>
        <p:blipFill>
          <a:blip r:embed="rId2"/>
          <a:stretch/>
        </p:blipFill>
        <p:spPr>
          <a:xfrm>
            <a:off x="7767942" y="2553541"/>
            <a:ext cx="4285943" cy="3307195"/>
          </a:xfrm>
          <a:prstGeom prst="rect">
            <a:avLst/>
          </a:prstGeom>
          <a:ln>
            <a:noFill/>
          </a:ln>
        </p:spPr>
      </p:pic>
    </p:spTree>
    <p:extLst>
      <p:ext uri="{BB962C8B-B14F-4D97-AF65-F5344CB8AC3E}">
        <p14:creationId xmlns:p14="http://schemas.microsoft.com/office/powerpoint/2010/main" val="3399299434"/>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CustomShape 1"/>
          <p:cNvSpPr/>
          <p:nvPr/>
        </p:nvSpPr>
        <p:spPr>
          <a:xfrm>
            <a:off x="609755" y="584783"/>
            <a:ext cx="10970865" cy="5210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hr-HR" sz="3386" b="1" spc="-1">
                <a:latin typeface="Arial"/>
              </a:rPr>
              <a:t>ČIMBENICI KOJI UTJEČU NA MENTALNO ZDRAVLJE</a:t>
            </a:r>
            <a:endParaRPr lang="hr-HR" sz="3386" spc="-1">
              <a:latin typeface="Arial"/>
            </a:endParaRPr>
          </a:p>
        </p:txBody>
      </p:sp>
      <p:graphicFrame>
        <p:nvGraphicFramePr>
          <p:cNvPr id="134" name="Table 2"/>
          <p:cNvGraphicFramePr/>
          <p:nvPr/>
        </p:nvGraphicFramePr>
        <p:xfrm>
          <a:off x="848346" y="1556071"/>
          <a:ext cx="10745335" cy="5184017"/>
        </p:xfrm>
        <a:graphic>
          <a:graphicData uri="http://schemas.openxmlformats.org/drawingml/2006/table">
            <a:tbl>
              <a:tblPr/>
              <a:tblGrid>
                <a:gridCol w="2917088"/>
                <a:gridCol w="4362136"/>
                <a:gridCol w="3466111"/>
              </a:tblGrid>
              <a:tr h="499824">
                <a:tc>
                  <a:txBody>
                    <a:bodyPr/>
                    <a:lstStyle/>
                    <a:p>
                      <a:pPr>
                        <a:lnSpc>
                          <a:spcPct val="100000"/>
                        </a:lnSpc>
                      </a:pPr>
                      <a:r>
                        <a:rPr lang="hr-HR" sz="2200" b="0" strike="noStrike" spc="-1">
                          <a:latin typeface="Arial"/>
                        </a:rPr>
                        <a:t>Vrsta</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nSpc>
                          <a:spcPct val="100000"/>
                        </a:lnSpc>
                      </a:pPr>
                      <a:r>
                        <a:rPr lang="hr-HR" sz="2200" b="0" strike="noStrike" spc="-1">
                          <a:latin typeface="Arial"/>
                        </a:rPr>
                        <a:t>Rizični čimbenici</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nSpc>
                          <a:spcPct val="100000"/>
                        </a:lnSpc>
                      </a:pPr>
                      <a:r>
                        <a:rPr lang="hr-HR" sz="2200" b="0" strike="noStrike" spc="-1">
                          <a:latin typeface="Arial"/>
                        </a:rPr>
                        <a:t>Zaštitni čimbenici</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B3B3B3"/>
                    </a:solidFill>
                  </a:tcPr>
                </a:tc>
              </a:tr>
              <a:tr h="1787841">
                <a:tc>
                  <a:txBody>
                    <a:bodyPr/>
                    <a:lstStyle/>
                    <a:p>
                      <a:pPr>
                        <a:lnSpc>
                          <a:spcPct val="100000"/>
                        </a:lnSpc>
                      </a:pPr>
                      <a:r>
                        <a:rPr lang="hr-HR" sz="2200" b="1" strike="noStrike" spc="-1">
                          <a:latin typeface="Arial"/>
                        </a:rPr>
                        <a:t>Individualni</a:t>
                      </a:r>
                      <a:r>
                        <a:rPr lang="hr-HR" sz="2200" b="0" strike="noStrike" spc="-1">
                          <a:latin typeface="Arial"/>
                        </a:rPr>
                        <a:t> </a:t>
                      </a:r>
                      <a:r>
                        <a:rPr lang="hr-HR" sz="2200" b="1" strike="noStrike" spc="-1">
                          <a:latin typeface="Arial"/>
                        </a:rPr>
                        <a:t>čimbeni</a:t>
                      </a:r>
                      <a:endParaRPr lang="hr-HR" sz="2200" b="0" strike="noStrike" spc="-1">
                        <a:latin typeface="Arial"/>
                      </a:endParaRP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marL="216000" indent="-215640">
                        <a:lnSpc>
                          <a:spcPct val="100000"/>
                        </a:lnSpc>
                        <a:buClr>
                          <a:srgbClr val="000000"/>
                        </a:buClr>
                        <a:buSzPct val="45000"/>
                        <a:buFont typeface="Symbol"/>
                        <a:buChar char=""/>
                      </a:pPr>
                      <a:r>
                        <a:rPr lang="hr-HR" sz="1600" b="0" strike="noStrike" spc="-1">
                          <a:latin typeface="Arial"/>
                        </a:rPr>
                        <a:t>nisko samopoštovanje</a:t>
                      </a:r>
                    </a:p>
                    <a:p>
                      <a:pPr marL="216000" indent="-215640">
                        <a:lnSpc>
                          <a:spcPct val="100000"/>
                        </a:lnSpc>
                        <a:buClr>
                          <a:srgbClr val="000000"/>
                        </a:buClr>
                        <a:buSzPct val="45000"/>
                        <a:buFont typeface="Symbol"/>
                        <a:buChar char=""/>
                      </a:pPr>
                      <a:r>
                        <a:rPr lang="hr-HR" sz="1600" b="0" strike="noStrike" spc="-1">
                          <a:latin typeface="Arial"/>
                        </a:rPr>
                        <a:t>kognitivna / emocionalna nezrelost</a:t>
                      </a:r>
                    </a:p>
                    <a:p>
                      <a:pPr marL="216000" indent="-215640">
                        <a:lnSpc>
                          <a:spcPct val="100000"/>
                        </a:lnSpc>
                        <a:buClr>
                          <a:srgbClr val="000000"/>
                        </a:buClr>
                        <a:buSzPct val="45000"/>
                        <a:buFont typeface="Symbol"/>
                        <a:buChar char=""/>
                      </a:pPr>
                      <a:r>
                        <a:rPr lang="hr-HR" sz="1600" b="0" strike="noStrike" spc="-1">
                          <a:latin typeface="Arial"/>
                        </a:rPr>
                        <a:t>poteškoće u komunikaciji</a:t>
                      </a:r>
                    </a:p>
                    <a:p>
                      <a:pPr marL="216000" indent="-215640">
                        <a:lnSpc>
                          <a:spcPct val="100000"/>
                        </a:lnSpc>
                        <a:buClr>
                          <a:srgbClr val="000000"/>
                        </a:buClr>
                        <a:buSzPct val="45000"/>
                        <a:buFont typeface="Symbol"/>
                        <a:buChar char=""/>
                      </a:pPr>
                      <a:r>
                        <a:rPr lang="hr-HR" sz="1600" b="0" strike="noStrike" spc="-1">
                          <a:latin typeface="Arial"/>
                        </a:rPr>
                        <a:t>tjelesna bolest, korištenje nedozvoljenih supstanci</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marL="216000" indent="-215640">
                        <a:lnSpc>
                          <a:spcPct val="100000"/>
                        </a:lnSpc>
                        <a:buClr>
                          <a:srgbClr val="000000"/>
                        </a:buClr>
                        <a:buSzPct val="45000"/>
                        <a:buFont typeface="Symbol"/>
                        <a:buChar char=""/>
                      </a:pPr>
                      <a:r>
                        <a:rPr lang="hr-HR" sz="1600" b="0" strike="noStrike" spc="-1">
                          <a:latin typeface="Arial"/>
                        </a:rPr>
                        <a:t>visoko samopoštovanje, povjerenje</a:t>
                      </a:r>
                    </a:p>
                    <a:p>
                      <a:pPr marL="216000" indent="-215640">
                        <a:lnSpc>
                          <a:spcPct val="100000"/>
                        </a:lnSpc>
                        <a:buClr>
                          <a:srgbClr val="000000"/>
                        </a:buClr>
                        <a:buSzPct val="45000"/>
                        <a:buFont typeface="Symbol"/>
                        <a:buChar char=""/>
                      </a:pPr>
                      <a:r>
                        <a:rPr lang="hr-HR" sz="1600" b="0" strike="noStrike" spc="-1">
                          <a:latin typeface="Arial"/>
                        </a:rPr>
                        <a:t>mogućnost rješavanja problema i nošenje sa normalnim stresnim situacijama</a:t>
                      </a:r>
                    </a:p>
                    <a:p>
                      <a:pPr marL="216000" indent="-215640">
                        <a:lnSpc>
                          <a:spcPct val="100000"/>
                        </a:lnSpc>
                        <a:buClr>
                          <a:srgbClr val="000000"/>
                        </a:buClr>
                        <a:buSzPct val="45000"/>
                        <a:buFont typeface="Symbol"/>
                        <a:buChar char=""/>
                      </a:pPr>
                      <a:r>
                        <a:rPr lang="hr-HR" sz="1600" b="0" strike="noStrike" spc="-1">
                          <a:latin typeface="Arial"/>
                        </a:rPr>
                        <a:t>komunikacijske vještine</a:t>
                      </a:r>
                    </a:p>
                    <a:p>
                      <a:pPr marL="216000" indent="-215640">
                        <a:lnSpc>
                          <a:spcPct val="100000"/>
                        </a:lnSpc>
                        <a:buClr>
                          <a:srgbClr val="000000"/>
                        </a:buClr>
                        <a:buSzPct val="45000"/>
                        <a:buFont typeface="Symbol"/>
                        <a:buChar char=""/>
                      </a:pPr>
                      <a:r>
                        <a:rPr lang="hr-HR" sz="1600" b="0" strike="noStrike" spc="-1">
                          <a:latin typeface="Arial"/>
                        </a:rPr>
                        <a:t>fizičko zdravlje, fitnes</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1548234">
                <a:tc>
                  <a:txBody>
                    <a:bodyPr/>
                    <a:lstStyle/>
                    <a:p>
                      <a:pPr>
                        <a:lnSpc>
                          <a:spcPct val="100000"/>
                        </a:lnSpc>
                      </a:pPr>
                      <a:r>
                        <a:rPr lang="hr-HR" sz="2200" b="1" strike="noStrike" spc="-1">
                          <a:latin typeface="Arial"/>
                        </a:rPr>
                        <a:t>Socijalni</a:t>
                      </a:r>
                      <a:r>
                        <a:rPr lang="hr-HR" sz="2200" b="0" strike="noStrike" spc="-1">
                          <a:latin typeface="Arial"/>
                        </a:rPr>
                        <a:t> </a:t>
                      </a:r>
                      <a:r>
                        <a:rPr lang="hr-HR" sz="2200" b="1" strike="noStrike" spc="-1">
                          <a:latin typeface="Arial"/>
                        </a:rPr>
                        <a:t>čimbenici</a:t>
                      </a:r>
                      <a:endParaRPr lang="hr-HR" sz="2200" b="0" strike="noStrike" spc="-1">
                        <a:latin typeface="Arial"/>
                      </a:endParaRP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marL="216000" indent="-215640">
                        <a:lnSpc>
                          <a:spcPct val="100000"/>
                        </a:lnSpc>
                        <a:buClr>
                          <a:srgbClr val="000000"/>
                        </a:buClr>
                        <a:buSzPct val="45000"/>
                        <a:buFont typeface="Symbol"/>
                        <a:buChar char=""/>
                      </a:pPr>
                      <a:r>
                        <a:rPr lang="hr-HR" sz="1600" b="0" strike="noStrike" spc="-1">
                          <a:latin typeface="Arial"/>
                        </a:rPr>
                        <a:t>osamljenost, teški gubici</a:t>
                      </a:r>
                    </a:p>
                    <a:p>
                      <a:pPr marL="216000" indent="-215640">
                        <a:lnSpc>
                          <a:spcPct val="100000"/>
                        </a:lnSpc>
                        <a:buClr>
                          <a:srgbClr val="000000"/>
                        </a:buClr>
                        <a:buSzPct val="45000"/>
                        <a:buFont typeface="Symbol"/>
                        <a:buChar char=""/>
                      </a:pPr>
                      <a:r>
                        <a:rPr lang="hr-HR" sz="1600" b="0" strike="noStrike" spc="-1">
                          <a:latin typeface="Arial"/>
                        </a:rPr>
                        <a:t>zanemarivanje, konflikti u obitelji</a:t>
                      </a:r>
                    </a:p>
                    <a:p>
                      <a:pPr marL="216000" indent="-215640">
                        <a:lnSpc>
                          <a:spcPct val="100000"/>
                        </a:lnSpc>
                        <a:buClr>
                          <a:srgbClr val="000000"/>
                        </a:buClr>
                        <a:buSzPct val="45000"/>
                        <a:buFont typeface="Symbol"/>
                        <a:buChar char=""/>
                      </a:pPr>
                      <a:r>
                        <a:rPr lang="hr-HR" sz="1600" b="0" strike="noStrike" spc="-1">
                          <a:latin typeface="Arial"/>
                        </a:rPr>
                        <a:t>izloženost nasilju / zlostavljanje</a:t>
                      </a:r>
                    </a:p>
                    <a:p>
                      <a:pPr marL="216000" indent="-215640">
                        <a:lnSpc>
                          <a:spcPct val="100000"/>
                        </a:lnSpc>
                        <a:buClr>
                          <a:srgbClr val="000000"/>
                        </a:buClr>
                        <a:buSzPct val="45000"/>
                        <a:buFont typeface="Symbol"/>
                        <a:buChar char=""/>
                      </a:pPr>
                      <a:r>
                        <a:rPr lang="hr-HR" sz="1600" b="0" strike="noStrike" spc="-1">
                          <a:latin typeface="Arial"/>
                        </a:rPr>
                        <a:t>manjak novca i siromaštvo</a:t>
                      </a:r>
                    </a:p>
                    <a:p>
                      <a:pPr marL="216000" indent="-215640">
                        <a:lnSpc>
                          <a:spcPct val="100000"/>
                        </a:lnSpc>
                        <a:buClr>
                          <a:srgbClr val="000000"/>
                        </a:buClr>
                        <a:buSzPct val="45000"/>
                        <a:buFont typeface="Symbol"/>
                        <a:buChar char=""/>
                      </a:pPr>
                      <a:r>
                        <a:rPr lang="hr-HR" sz="1600" b="0" strike="noStrike" spc="-1">
                          <a:latin typeface="Arial"/>
                        </a:rPr>
                        <a:t>stres na poslu, nezaposlenost</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marL="216000" indent="-215640">
                        <a:lnSpc>
                          <a:spcPct val="100000"/>
                        </a:lnSpc>
                        <a:buClr>
                          <a:srgbClr val="000000"/>
                        </a:buClr>
                        <a:buSzPct val="45000"/>
                        <a:buFont typeface="Symbol"/>
                        <a:buChar char=""/>
                      </a:pPr>
                      <a:r>
                        <a:rPr lang="hr-HR" sz="1600" b="0" strike="noStrike" spc="-1">
                          <a:latin typeface="Arial"/>
                        </a:rPr>
                        <a:t>socijalna podrška obitelji i prijatelja</a:t>
                      </a:r>
                    </a:p>
                    <a:p>
                      <a:pPr marL="216000" indent="-215640">
                        <a:lnSpc>
                          <a:spcPct val="100000"/>
                        </a:lnSpc>
                        <a:buClr>
                          <a:srgbClr val="000000"/>
                        </a:buClr>
                        <a:buSzPct val="45000"/>
                        <a:buFont typeface="Symbol"/>
                        <a:buChar char=""/>
                      </a:pPr>
                      <a:r>
                        <a:rPr lang="hr-HR" sz="1600" b="0" strike="noStrike" spc="-1">
                          <a:latin typeface="Arial"/>
                        </a:rPr>
                        <a:t>dobar odnos u obitelji</a:t>
                      </a:r>
                    </a:p>
                    <a:p>
                      <a:pPr marL="216000" indent="-215640">
                        <a:lnSpc>
                          <a:spcPct val="100000"/>
                        </a:lnSpc>
                        <a:buClr>
                          <a:srgbClr val="000000"/>
                        </a:buClr>
                        <a:buSzPct val="45000"/>
                        <a:buFont typeface="Symbol"/>
                        <a:buChar char=""/>
                      </a:pPr>
                      <a:r>
                        <a:rPr lang="hr-HR" sz="1600" b="0" strike="noStrike" spc="-1">
                          <a:latin typeface="Arial"/>
                        </a:rPr>
                        <a:t>tjelesna sigurnost i zaštita</a:t>
                      </a:r>
                    </a:p>
                    <a:p>
                      <a:pPr marL="216000" indent="-215640">
                        <a:lnSpc>
                          <a:spcPct val="100000"/>
                        </a:lnSpc>
                        <a:buClr>
                          <a:srgbClr val="000000"/>
                        </a:buClr>
                        <a:buSzPct val="45000"/>
                        <a:buFont typeface="Symbol"/>
                        <a:buChar char=""/>
                      </a:pPr>
                      <a:r>
                        <a:rPr lang="hr-HR" sz="1600" b="0" strike="noStrike" spc="-1">
                          <a:latin typeface="Arial"/>
                        </a:rPr>
                        <a:t>ekonomska sigurnost </a:t>
                      </a:r>
                    </a:p>
                    <a:p>
                      <a:pPr marL="216000" indent="-215640">
                        <a:lnSpc>
                          <a:spcPct val="100000"/>
                        </a:lnSpc>
                        <a:buClr>
                          <a:srgbClr val="000000"/>
                        </a:buClr>
                        <a:buSzPct val="45000"/>
                        <a:buFont typeface="Symbol"/>
                        <a:buChar char=""/>
                      </a:pPr>
                      <a:r>
                        <a:rPr lang="hr-HR" sz="1600" b="0" strike="noStrike" spc="-1">
                          <a:latin typeface="Arial"/>
                        </a:rPr>
                        <a:t>zadovoljstvo poslom</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1293097">
                <a:tc>
                  <a:txBody>
                    <a:bodyPr/>
                    <a:lstStyle/>
                    <a:p>
                      <a:pPr>
                        <a:lnSpc>
                          <a:spcPct val="100000"/>
                        </a:lnSpc>
                      </a:pPr>
                      <a:r>
                        <a:rPr lang="hr-HR" sz="2200" b="1" strike="noStrike" spc="-1">
                          <a:latin typeface="Arial"/>
                        </a:rPr>
                        <a:t>Okolišni</a:t>
                      </a:r>
                      <a:r>
                        <a:rPr lang="hr-HR" sz="2200" b="0" strike="noStrike" spc="-1">
                          <a:latin typeface="Arial"/>
                        </a:rPr>
                        <a:t> </a:t>
                      </a:r>
                      <a:r>
                        <a:rPr lang="hr-HR" sz="2200" b="1" strike="noStrike" spc="-1">
                          <a:latin typeface="Arial"/>
                        </a:rPr>
                        <a:t>čimbenici</a:t>
                      </a:r>
                      <a:endParaRPr lang="hr-HR" sz="2200" b="0" strike="noStrike" spc="-1">
                        <a:latin typeface="Arial"/>
                      </a:endParaRP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marL="216000" indent="-215640">
                        <a:lnSpc>
                          <a:spcPct val="100000"/>
                        </a:lnSpc>
                        <a:buClr>
                          <a:srgbClr val="000000"/>
                        </a:buClr>
                        <a:buSzPct val="45000"/>
                        <a:buFont typeface="Symbol"/>
                        <a:buChar char=""/>
                      </a:pPr>
                      <a:r>
                        <a:rPr lang="hr-HR" sz="1600" b="0" strike="noStrike" spc="-1">
                          <a:latin typeface="Arial"/>
                        </a:rPr>
                        <a:t>nepravda i diskriminacija</a:t>
                      </a:r>
                    </a:p>
                    <a:p>
                      <a:pPr marL="216000" indent="-215640">
                        <a:lnSpc>
                          <a:spcPct val="100000"/>
                        </a:lnSpc>
                        <a:buClr>
                          <a:srgbClr val="000000"/>
                        </a:buClr>
                        <a:buSzPct val="45000"/>
                        <a:buFont typeface="Symbol"/>
                        <a:buChar char=""/>
                      </a:pPr>
                      <a:r>
                        <a:rPr lang="hr-HR" sz="1600" b="0" strike="noStrike" spc="-1">
                          <a:latin typeface="Arial"/>
                        </a:rPr>
                        <a:t>nedostupnost ustanovama poput bolnica, socijalne skrbi...</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marL="216000" indent="-215640">
                        <a:lnSpc>
                          <a:spcPct val="100000"/>
                        </a:lnSpc>
                        <a:buClr>
                          <a:srgbClr val="000000"/>
                        </a:buClr>
                        <a:buSzPct val="45000"/>
                        <a:buFont typeface="Symbol"/>
                        <a:buChar char=""/>
                      </a:pPr>
                      <a:r>
                        <a:rPr lang="hr-HR" sz="1600" b="0" strike="noStrike" spc="-1">
                          <a:latin typeface="Arial"/>
                        </a:rPr>
                        <a:t>socijalna pravda, tolerancija</a:t>
                      </a:r>
                    </a:p>
                    <a:p>
                      <a:pPr marL="216000" indent="-215640">
                        <a:lnSpc>
                          <a:spcPct val="100000"/>
                        </a:lnSpc>
                        <a:buClr>
                          <a:srgbClr val="000000"/>
                        </a:buClr>
                        <a:buSzPct val="45000"/>
                        <a:buFont typeface="Symbol"/>
                        <a:buChar char=""/>
                      </a:pPr>
                      <a:r>
                        <a:rPr lang="hr-HR" sz="1600" b="0" strike="noStrike" spc="-1">
                          <a:latin typeface="Arial"/>
                        </a:rPr>
                        <a:t>jednakost u pristupu osnovnim ustanovama poput bolnica, soc. skrbi...</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bl>
          </a:graphicData>
        </a:graphic>
      </p:graphicFrame>
    </p:spTree>
    <p:extLst>
      <p:ext uri="{BB962C8B-B14F-4D97-AF65-F5344CB8AC3E}">
        <p14:creationId xmlns:p14="http://schemas.microsoft.com/office/powerpoint/2010/main" val="3739286327"/>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CustomShape 1"/>
          <p:cNvSpPr/>
          <p:nvPr/>
        </p:nvSpPr>
        <p:spPr>
          <a:xfrm>
            <a:off x="751255" y="490742"/>
            <a:ext cx="10970865" cy="1191095"/>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hr-HR" sz="3870" b="1" spc="-1">
                <a:latin typeface="Arial"/>
              </a:rPr>
              <a:t>BRIGA O MENTALNOM ZDRAVLJU PODRAZUMIJEVA</a:t>
            </a:r>
            <a:endParaRPr lang="hr-HR" sz="3870" spc="-1">
              <a:latin typeface="Arial"/>
            </a:endParaRPr>
          </a:p>
        </p:txBody>
      </p:sp>
      <p:sp>
        <p:nvSpPr>
          <p:cNvPr id="136" name="CustomShape 2"/>
          <p:cNvSpPr/>
          <p:nvPr/>
        </p:nvSpPr>
        <p:spPr>
          <a:xfrm>
            <a:off x="6414326" y="2322350"/>
            <a:ext cx="5353510" cy="1896108"/>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522461" indent="-391410">
              <a:spcBef>
                <a:spcPts val="1714"/>
              </a:spcBef>
              <a:buClr>
                <a:srgbClr val="000000"/>
              </a:buClr>
              <a:buSzPct val="45000"/>
              <a:buFont typeface="Wingdings" charset="2"/>
              <a:buChar char=""/>
            </a:pPr>
            <a:r>
              <a:rPr lang="hr-HR" sz="2177" spc="-1">
                <a:latin typeface="Arial"/>
              </a:rPr>
              <a:t>mogućnost pomoći i podrške kada se pojavi bolest, odnosno problemi mentalnog zdravlja </a:t>
            </a:r>
          </a:p>
        </p:txBody>
      </p:sp>
      <p:sp>
        <p:nvSpPr>
          <p:cNvPr id="137" name="CustomShape 3"/>
          <p:cNvSpPr/>
          <p:nvPr/>
        </p:nvSpPr>
        <p:spPr>
          <a:xfrm>
            <a:off x="6479198" y="3743451"/>
            <a:ext cx="5353510" cy="1896108"/>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522461" indent="-391410">
              <a:spcBef>
                <a:spcPts val="1714"/>
              </a:spcBef>
              <a:buClr>
                <a:srgbClr val="000000"/>
              </a:buClr>
              <a:buSzPct val="45000"/>
              <a:buFont typeface="Wingdings" charset="2"/>
              <a:buChar char=""/>
            </a:pPr>
            <a:r>
              <a:rPr lang="hr-HR" sz="2177" spc="-1">
                <a:latin typeface="Arial"/>
              </a:rPr>
              <a:t>pridavanje pozornosti i onim poteškoćama koje (još) ne znače bolest, a obično su povezani sa životnim stresom i ometaju svakodnevni život osobe</a:t>
            </a:r>
          </a:p>
        </p:txBody>
      </p:sp>
      <p:pic>
        <p:nvPicPr>
          <p:cNvPr id="138" name="Slika 137"/>
          <p:cNvPicPr/>
          <p:nvPr/>
        </p:nvPicPr>
        <p:blipFill>
          <a:blip r:embed="rId2"/>
          <a:stretch/>
        </p:blipFill>
        <p:spPr>
          <a:xfrm>
            <a:off x="221390" y="1990586"/>
            <a:ext cx="6684051" cy="3759561"/>
          </a:xfrm>
          <a:prstGeom prst="rect">
            <a:avLst/>
          </a:prstGeom>
          <a:ln>
            <a:noFill/>
          </a:ln>
        </p:spPr>
      </p:pic>
    </p:spTree>
    <p:extLst>
      <p:ext uri="{BB962C8B-B14F-4D97-AF65-F5344CB8AC3E}">
        <p14:creationId xmlns:p14="http://schemas.microsoft.com/office/powerpoint/2010/main" val="2002610618"/>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 name="Slika 138"/>
          <p:cNvPicPr/>
          <p:nvPr/>
        </p:nvPicPr>
        <p:blipFill>
          <a:blip r:embed="rId2"/>
          <a:stretch/>
        </p:blipFill>
        <p:spPr>
          <a:xfrm>
            <a:off x="6923292" y="110588"/>
            <a:ext cx="4688240" cy="6634852"/>
          </a:xfrm>
          <a:prstGeom prst="rect">
            <a:avLst/>
          </a:prstGeom>
          <a:ln>
            <a:noFill/>
          </a:ln>
        </p:spPr>
      </p:pic>
      <p:pic>
        <p:nvPicPr>
          <p:cNvPr id="140" name="Slika 139"/>
          <p:cNvPicPr/>
          <p:nvPr/>
        </p:nvPicPr>
        <p:blipFill>
          <a:blip r:embed="rId3"/>
          <a:stretch/>
        </p:blipFill>
        <p:spPr>
          <a:xfrm>
            <a:off x="1106095" y="2101174"/>
            <a:ext cx="4080876" cy="4533678"/>
          </a:xfrm>
          <a:prstGeom prst="rect">
            <a:avLst/>
          </a:prstGeom>
          <a:ln>
            <a:noFill/>
          </a:ln>
        </p:spPr>
      </p:pic>
      <p:sp>
        <p:nvSpPr>
          <p:cNvPr id="141" name="CustomShape 1"/>
          <p:cNvSpPr/>
          <p:nvPr/>
        </p:nvSpPr>
        <p:spPr>
          <a:xfrm>
            <a:off x="642409" y="446707"/>
            <a:ext cx="6103246" cy="1301004"/>
          </a:xfrm>
          <a:prstGeom prst="rect">
            <a:avLst/>
          </a:prstGeom>
          <a:noFill/>
          <a:ln>
            <a:noFill/>
          </a:ln>
        </p:spPr>
        <p:style>
          <a:lnRef idx="0">
            <a:scrgbClr r="0" g="0" b="0"/>
          </a:lnRef>
          <a:fillRef idx="0">
            <a:scrgbClr r="0" g="0" b="0"/>
          </a:fillRef>
          <a:effectRef idx="0">
            <a:scrgbClr r="0" g="0" b="0"/>
          </a:effectRef>
          <a:fontRef idx="minor"/>
        </p:style>
        <p:txBody>
          <a:bodyPr lIns="108847" tIns="54423" rIns="108847" bIns="54423">
            <a:spAutoFit/>
          </a:bodyPr>
          <a:lstStyle/>
          <a:p>
            <a:pPr>
              <a:lnSpc>
                <a:spcPct val="100000"/>
              </a:lnSpc>
            </a:pPr>
            <a:r>
              <a:rPr lang="hr-HR" sz="3870" b="1" spc="-1">
                <a:latin typeface="Arial"/>
              </a:rPr>
              <a:t>KAKO BRINUTI O SVOM MENTALNOM ZDRAVLJU</a:t>
            </a:r>
            <a:endParaRPr lang="hr-HR" sz="3870" spc="-1">
              <a:latin typeface="Arial"/>
            </a:endParaRPr>
          </a:p>
        </p:txBody>
      </p:sp>
      <p:sp>
        <p:nvSpPr>
          <p:cNvPr id="142" name="CustomShape 2"/>
          <p:cNvSpPr/>
          <p:nvPr/>
        </p:nvSpPr>
        <p:spPr>
          <a:xfrm>
            <a:off x="5197856" y="1879998"/>
            <a:ext cx="1437210" cy="1547798"/>
          </a:xfrm>
          <a:custGeom>
            <a:avLst/>
            <a:gdLst/>
            <a:ahLst/>
            <a:cxnLst/>
            <a:rect l="l" t="t" r="r" b="b"/>
            <a:pathLst>
              <a:path w="841" h="854">
                <a:moveTo>
                  <a:pt x="517" y="247"/>
                </a:moveTo>
                <a:lnTo>
                  <a:pt x="517" y="415"/>
                </a:lnTo>
                <a:lnTo>
                  <a:pt x="264" y="415"/>
                </a:lnTo>
                <a:lnTo>
                  <a:pt x="264" y="0"/>
                </a:lnTo>
                <a:lnTo>
                  <a:pt x="0" y="0"/>
                </a:lnTo>
                <a:lnTo>
                  <a:pt x="0" y="680"/>
                </a:lnTo>
                <a:lnTo>
                  <a:pt x="517" y="680"/>
                </a:lnTo>
                <a:lnTo>
                  <a:pt x="517" y="854"/>
                </a:lnTo>
                <a:lnTo>
                  <a:pt x="841" y="547"/>
                </a:lnTo>
                <a:lnTo>
                  <a:pt x="517" y="247"/>
                </a:lnTo>
                <a:close/>
              </a:path>
            </a:pathLst>
          </a:custGeom>
          <a:solidFill>
            <a:srgbClr val="000000"/>
          </a:solidFill>
          <a:ln>
            <a:solidFill>
              <a:srgbClr val="000000"/>
            </a:solid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1353526252"/>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884919" y="827264"/>
            <a:ext cx="10970865" cy="595548"/>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hr-HR" sz="3870" b="1" spc="-1">
                <a:latin typeface="Arial"/>
              </a:rPr>
              <a:t>KVIZ O MENTALNOM ZDRAVLJU</a:t>
            </a:r>
            <a:endParaRPr lang="hr-HR" sz="3870" spc="-1">
              <a:latin typeface="Arial"/>
            </a:endParaRPr>
          </a:p>
        </p:txBody>
      </p:sp>
      <p:sp>
        <p:nvSpPr>
          <p:cNvPr id="144" name="CustomShape 2"/>
          <p:cNvSpPr/>
          <p:nvPr/>
        </p:nvSpPr>
        <p:spPr>
          <a:xfrm>
            <a:off x="774331" y="2211763"/>
            <a:ext cx="10947789" cy="3976383"/>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86500" lnSpcReduction="10000"/>
          </a:bodyPr>
          <a:lstStyle/>
          <a:p>
            <a:pPr marL="522461" indent="-391410">
              <a:spcBef>
                <a:spcPts val="1714"/>
              </a:spcBef>
              <a:buClr>
                <a:srgbClr val="000000"/>
              </a:buClr>
              <a:buFont typeface="StarSymbol"/>
              <a:buAutoNum type="alphaLcParenR"/>
            </a:pPr>
            <a:r>
              <a:rPr lang="hr-HR" sz="2419" spc="-1" dirty="0">
                <a:latin typeface="Arial"/>
              </a:rPr>
              <a:t> Ako nemamo psihičku bolest, znači da smo mentalno zdravi?		            DA/NE									</a:t>
            </a:r>
          </a:p>
          <a:p>
            <a:pPr marL="522461" indent="-391410">
              <a:spcBef>
                <a:spcPts val="1714"/>
              </a:spcBef>
              <a:buClr>
                <a:srgbClr val="000000"/>
              </a:buClr>
              <a:buFont typeface="StarSymbol"/>
              <a:buAutoNum type="alphaLcParenR"/>
            </a:pPr>
            <a:r>
              <a:rPr lang="hr-HR" sz="2419" spc="-1" dirty="0">
                <a:latin typeface="Arial"/>
                <a:ea typeface="Microsoft YaHei"/>
              </a:rPr>
              <a:t> Mentalno zdravlje dio je cjelokupnog zdravlja?			            </a:t>
            </a:r>
            <a:r>
              <a:rPr lang="hr-HR" sz="2419" spc="-1" dirty="0" smtClean="0">
                <a:latin typeface="Arial"/>
                <a:ea typeface="Microsoft YaHei"/>
              </a:rPr>
              <a:t>             </a:t>
            </a:r>
            <a:r>
              <a:rPr lang="hr-HR" sz="2419" spc="-1" dirty="0" smtClean="0"/>
              <a:t>DA/NE </a:t>
            </a:r>
            <a:r>
              <a:rPr lang="hr-HR" sz="2419" spc="-1" dirty="0">
                <a:latin typeface="Arial"/>
                <a:ea typeface="Microsoft YaHei"/>
              </a:rPr>
              <a:t>		</a:t>
            </a:r>
            <a:endParaRPr lang="hr-HR" sz="2419" spc="-1" dirty="0">
              <a:latin typeface="Arial"/>
            </a:endParaRPr>
          </a:p>
          <a:p>
            <a:pPr marL="522461" indent="-391410">
              <a:spcBef>
                <a:spcPts val="1714"/>
              </a:spcBef>
              <a:buClr>
                <a:srgbClr val="000000"/>
              </a:buClr>
              <a:buFont typeface="StarSymbol"/>
              <a:buAutoNum type="alphaLcParenR"/>
            </a:pPr>
            <a:r>
              <a:rPr lang="hr-HR" sz="2419" spc="-1" dirty="0">
                <a:latin typeface="Arial"/>
                <a:ea typeface="Microsoft YaHei"/>
              </a:rPr>
              <a:t>Svatko može sam brinuti o svom mentalnom zdravlju?		</a:t>
            </a:r>
            <a:r>
              <a:rPr lang="hr-HR" sz="2419" spc="-1">
                <a:latin typeface="Arial"/>
                <a:ea typeface="Microsoft YaHei"/>
              </a:rPr>
              <a:t>           </a:t>
            </a:r>
            <a:r>
              <a:rPr lang="hr-HR" sz="2419" spc="-1" smtClean="0">
                <a:latin typeface="Arial"/>
                <a:ea typeface="Microsoft YaHei"/>
              </a:rPr>
              <a:t>              </a:t>
            </a:r>
            <a:r>
              <a:rPr lang="hr-HR" sz="2419" spc="-1" dirty="0"/>
              <a:t>DA/NE </a:t>
            </a:r>
            <a:r>
              <a:rPr lang="hr-HR" sz="2419" spc="-1" dirty="0">
                <a:latin typeface="Arial"/>
                <a:ea typeface="Microsoft YaHei"/>
              </a:rPr>
              <a:t>		</a:t>
            </a:r>
            <a:endParaRPr lang="hr-HR" sz="2419" spc="-1" dirty="0">
              <a:latin typeface="Arial"/>
            </a:endParaRPr>
          </a:p>
          <a:p>
            <a:pPr marL="522461" indent="-391410">
              <a:spcBef>
                <a:spcPts val="1714"/>
              </a:spcBef>
              <a:buClr>
                <a:srgbClr val="000000"/>
              </a:buClr>
              <a:buFont typeface="StarSymbol"/>
              <a:buAutoNum type="alphaLcParenR"/>
            </a:pPr>
            <a:r>
              <a:rPr lang="hr-HR" sz="2419" spc="-1" dirty="0">
                <a:latin typeface="Arial"/>
                <a:ea typeface="Microsoft YaHei"/>
              </a:rPr>
              <a:t> Ako se osjećaš tužno i bezvoljno, to znači da nismo mentalno zdravi?	            </a:t>
            </a:r>
            <a:r>
              <a:rPr lang="hr-HR" sz="2419" spc="-1" dirty="0"/>
              <a:t>DA/NE</a:t>
            </a:r>
            <a:endParaRPr lang="hr-HR" sz="2419" spc="-1" dirty="0">
              <a:latin typeface="Arial"/>
              <a:ea typeface="Microsoft YaHei"/>
            </a:endParaRPr>
          </a:p>
          <a:p>
            <a:pPr marL="522461" indent="-391410">
              <a:spcBef>
                <a:spcPts val="1714"/>
              </a:spcBef>
              <a:buClr>
                <a:srgbClr val="000000"/>
              </a:buClr>
              <a:buFont typeface="StarSymbol"/>
              <a:buAutoNum type="alphaLcParenR"/>
            </a:pPr>
            <a:endParaRPr lang="hr-HR" sz="2419" spc="-1" dirty="0">
              <a:latin typeface="Arial"/>
            </a:endParaRPr>
          </a:p>
          <a:p>
            <a:pPr marL="522461" indent="-391410">
              <a:spcBef>
                <a:spcPts val="1714"/>
              </a:spcBef>
              <a:buClr>
                <a:srgbClr val="000000"/>
              </a:buClr>
              <a:buFont typeface="StarSymbol"/>
              <a:buAutoNum type="alphaLcParenR"/>
            </a:pPr>
            <a:r>
              <a:rPr lang="hr-HR" sz="2419" spc="-1" dirty="0">
                <a:latin typeface="Arial"/>
                <a:ea typeface="Microsoft YaHei"/>
              </a:rPr>
              <a:t> Pozitivan pogled na život čuva mentalno zdravlje?			            </a:t>
            </a:r>
            <a:r>
              <a:rPr lang="hr-HR" sz="2419" spc="-1" dirty="0"/>
              <a:t>DA/NE </a:t>
            </a:r>
            <a:r>
              <a:rPr lang="hr-HR" sz="2419" spc="-1" dirty="0">
                <a:latin typeface="Arial"/>
                <a:ea typeface="Microsoft YaHei"/>
              </a:rPr>
              <a:t>						</a:t>
            </a:r>
            <a:endParaRPr lang="hr-HR" sz="2419" spc="-1" dirty="0">
              <a:latin typeface="Arial"/>
            </a:endParaRPr>
          </a:p>
        </p:txBody>
      </p:sp>
      <p:pic>
        <p:nvPicPr>
          <p:cNvPr id="145" name="Slika 144"/>
          <p:cNvPicPr/>
          <p:nvPr/>
        </p:nvPicPr>
        <p:blipFill>
          <a:blip r:embed="rId2"/>
          <a:stretch/>
        </p:blipFill>
        <p:spPr>
          <a:xfrm>
            <a:off x="8838557" y="101880"/>
            <a:ext cx="2220035" cy="2220035"/>
          </a:xfrm>
          <a:prstGeom prst="rect">
            <a:avLst/>
          </a:prstGeom>
          <a:ln>
            <a:noFill/>
          </a:ln>
        </p:spPr>
      </p:pic>
    </p:spTree>
    <p:extLst>
      <p:ext uri="{BB962C8B-B14F-4D97-AF65-F5344CB8AC3E}">
        <p14:creationId xmlns:p14="http://schemas.microsoft.com/office/powerpoint/2010/main" val="1738117808"/>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CustomShape 1"/>
          <p:cNvSpPr/>
          <p:nvPr/>
        </p:nvSpPr>
        <p:spPr>
          <a:xfrm>
            <a:off x="2101388" y="677927"/>
            <a:ext cx="3782637" cy="595548"/>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hr-HR" sz="3870" b="1" spc="-1">
                <a:latin typeface="Arial"/>
              </a:rPr>
              <a:t>ODGOVORI</a:t>
            </a:r>
            <a:endParaRPr lang="hr-HR" sz="3870" spc="-1">
              <a:latin typeface="Arial"/>
            </a:endParaRPr>
          </a:p>
        </p:txBody>
      </p:sp>
      <p:sp>
        <p:nvSpPr>
          <p:cNvPr id="147" name="CustomShape 2"/>
          <p:cNvSpPr/>
          <p:nvPr/>
        </p:nvSpPr>
        <p:spPr>
          <a:xfrm>
            <a:off x="663743" y="1951402"/>
            <a:ext cx="11222954" cy="4698689"/>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76000" lnSpcReduction="20000"/>
          </a:bodyPr>
          <a:lstStyle/>
          <a:p>
            <a:pPr marL="522461" indent="-391410">
              <a:spcBef>
                <a:spcPts val="1714"/>
              </a:spcBef>
              <a:buClr>
                <a:srgbClr val="000000"/>
              </a:buClr>
              <a:buFont typeface="StarSymbol"/>
              <a:buAutoNum type="alphaLcParenR"/>
            </a:pPr>
            <a:r>
              <a:rPr lang="hr-HR" sz="2419" b="1" spc="-1" dirty="0">
                <a:latin typeface="Arial"/>
              </a:rPr>
              <a:t>NETOČNO!</a:t>
            </a:r>
            <a:r>
              <a:rPr lang="hr-HR" sz="2419" spc="-1" dirty="0">
                <a:latin typeface="Arial"/>
              </a:rPr>
              <a:t> Mentalno zdravlje znači puno više od toga da nemamo neku psihičku bolest. Ako se već duže vrijeme osjećamo loše ili nas konstantno muči nešto zbog čega se ne možemo koncentrirati na neke druge stvari, ne bismo rekli da smo mentalno bolesni, već da nam je mentalno zdravlje narušeno i da bismo se trebali tome posvetiti. </a:t>
            </a:r>
          </a:p>
          <a:p>
            <a:pPr marL="522461" indent="-391410">
              <a:spcBef>
                <a:spcPts val="1714"/>
              </a:spcBef>
              <a:buClr>
                <a:srgbClr val="000000"/>
              </a:buClr>
              <a:buFont typeface="StarSymbol"/>
              <a:buAutoNum type="alphaLcParenR"/>
            </a:pPr>
            <a:r>
              <a:rPr lang="hr-HR" sz="2419" b="1" spc="-1" dirty="0">
                <a:latin typeface="Arial"/>
              </a:rPr>
              <a:t>TOČNO!</a:t>
            </a:r>
            <a:r>
              <a:rPr lang="hr-HR" sz="2419" spc="-1" dirty="0">
                <a:latin typeface="Arial"/>
              </a:rPr>
              <a:t> Mentalno zdravlje sastavni je dio zdravlja osobe i povezano je s fizičkim zdravljem.</a:t>
            </a:r>
          </a:p>
          <a:p>
            <a:pPr marL="522461" indent="-391410">
              <a:spcBef>
                <a:spcPts val="1714"/>
              </a:spcBef>
              <a:buClr>
                <a:srgbClr val="000000"/>
              </a:buClr>
              <a:buFont typeface="StarSymbol"/>
              <a:buAutoNum type="alphaLcParenR"/>
            </a:pPr>
            <a:r>
              <a:rPr lang="hr-HR" sz="2419" b="1" spc="-1" dirty="0">
                <a:latin typeface="Arial"/>
              </a:rPr>
              <a:t>NE UVIJEK!</a:t>
            </a:r>
            <a:r>
              <a:rPr lang="hr-HR" sz="2419" spc="-1" dirty="0">
                <a:latin typeface="Arial"/>
              </a:rPr>
              <a:t> Postoje načini na koje možemo sami brinuti o svom mentalnom zdravlju, no treba znati da ipak nije sve uvijek u našim rukama. Dakle, do određene razine briga je na nama (sami odlučujemo kako i koliko), no neke stvari su izvan naše kontrole (npr. Jesmo li rođeni u zemlji u kojoj trenutno traje rat).</a:t>
            </a:r>
          </a:p>
          <a:p>
            <a:pPr marL="522461" indent="-391410">
              <a:spcBef>
                <a:spcPts val="1714"/>
              </a:spcBef>
              <a:buClr>
                <a:srgbClr val="000000"/>
              </a:buClr>
              <a:buFont typeface="StarSymbol"/>
              <a:buAutoNum type="alphaLcParenR"/>
            </a:pPr>
            <a:r>
              <a:rPr lang="hr-HR" sz="2419" b="1" spc="-1" dirty="0">
                <a:latin typeface="Arial"/>
              </a:rPr>
              <a:t>NE NUŽNO!</a:t>
            </a:r>
            <a:r>
              <a:rPr lang="hr-HR" sz="2419" spc="-1" dirty="0">
                <a:latin typeface="Arial"/>
              </a:rPr>
              <a:t> Tuga </a:t>
            </a:r>
            <a:r>
              <a:rPr lang="hr-HR" sz="2419" spc="-1" dirty="0" smtClean="0">
                <a:latin typeface="Arial"/>
              </a:rPr>
              <a:t>i </a:t>
            </a:r>
            <a:r>
              <a:rPr lang="hr-HR" sz="2419" spc="-1" dirty="0">
                <a:latin typeface="Arial"/>
              </a:rPr>
              <a:t>bezvoljnost sastavni su dio života </a:t>
            </a:r>
            <a:r>
              <a:rPr lang="hr-HR" sz="2419" spc="-1" dirty="0" smtClean="0">
                <a:latin typeface="Arial"/>
              </a:rPr>
              <a:t>i </a:t>
            </a:r>
            <a:r>
              <a:rPr lang="hr-HR" sz="2419" spc="-1" dirty="0">
                <a:latin typeface="Arial"/>
              </a:rPr>
              <a:t>svi se ponekad tako osjećamo. One predstavljaju uobičajene reakcije na neke situacije, no problem može nastati kad se konstantno tako osjećamo.</a:t>
            </a:r>
          </a:p>
          <a:p>
            <a:pPr marL="522461" indent="-391410">
              <a:spcBef>
                <a:spcPts val="1714"/>
              </a:spcBef>
              <a:buClr>
                <a:srgbClr val="000000"/>
              </a:buClr>
              <a:buFont typeface="StarSymbol"/>
              <a:buAutoNum type="alphaLcParenR"/>
            </a:pPr>
            <a:r>
              <a:rPr lang="hr-HR" sz="2419" b="1" spc="-1" dirty="0">
                <a:latin typeface="Arial"/>
              </a:rPr>
              <a:t>TOČNO! </a:t>
            </a:r>
            <a:r>
              <a:rPr lang="hr-HR" sz="2419" spc="-1" dirty="0">
                <a:latin typeface="Arial"/>
              </a:rPr>
              <a:t>Pozitivan pogled na život pomaže mentalnom zdravlju! Međutim, to ne znači da smo uvijek sretni i zadovoljni, nego da možemo na život gledati pozitivno </a:t>
            </a:r>
            <a:r>
              <a:rPr lang="hr-HR" sz="2419" spc="-1" dirty="0" smtClean="0">
                <a:latin typeface="Arial"/>
              </a:rPr>
              <a:t>i </a:t>
            </a:r>
            <a:r>
              <a:rPr lang="hr-HR" sz="2419" spc="-1" dirty="0">
                <a:latin typeface="Arial"/>
              </a:rPr>
              <a:t>unatoč problemima. Naravno da to nije uvijek moguće </a:t>
            </a:r>
            <a:r>
              <a:rPr lang="hr-HR" sz="2419" spc="-1" dirty="0" smtClean="0">
                <a:latin typeface="Arial"/>
              </a:rPr>
              <a:t>i </a:t>
            </a:r>
            <a:r>
              <a:rPr lang="hr-HR" sz="2419" spc="-1" dirty="0">
                <a:latin typeface="Arial"/>
              </a:rPr>
              <a:t>da je ponekad teško vidjeti nešto dobro u lošoj situaciji, ali je bitno imati na umu da nam to može pomoći da se lakše nosimo s teškim situacijama.</a:t>
            </a:r>
          </a:p>
        </p:txBody>
      </p:sp>
      <p:pic>
        <p:nvPicPr>
          <p:cNvPr id="148" name="Slika 147"/>
          <p:cNvPicPr/>
          <p:nvPr/>
        </p:nvPicPr>
        <p:blipFill>
          <a:blip r:embed="rId2"/>
          <a:stretch/>
        </p:blipFill>
        <p:spPr>
          <a:xfrm>
            <a:off x="663743" y="0"/>
            <a:ext cx="1603963" cy="1603963"/>
          </a:xfrm>
          <a:prstGeom prst="rect">
            <a:avLst/>
          </a:prstGeom>
          <a:ln>
            <a:noFill/>
          </a:ln>
        </p:spPr>
      </p:pic>
    </p:spTree>
    <p:extLst>
      <p:ext uri="{BB962C8B-B14F-4D97-AF65-F5344CB8AC3E}">
        <p14:creationId xmlns:p14="http://schemas.microsoft.com/office/powerpoint/2010/main" val="668975778"/>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646</Words>
  <Application>Microsoft Office PowerPoint</Application>
  <PresentationFormat>Široki zaslon</PresentationFormat>
  <Paragraphs>85</Paragraphs>
  <Slides>10</Slides>
  <Notes>0</Notes>
  <HiddenSlides>0</HiddenSlides>
  <MMClips>0</MMClips>
  <ScaleCrop>false</ScaleCrop>
  <HeadingPairs>
    <vt:vector size="6" baseType="variant">
      <vt:variant>
        <vt:lpstr>Korišteni fontovi</vt:lpstr>
      </vt:variant>
      <vt:variant>
        <vt:i4>7</vt:i4>
      </vt:variant>
      <vt:variant>
        <vt:lpstr>Tema</vt:lpstr>
      </vt:variant>
      <vt:variant>
        <vt:i4>1</vt:i4>
      </vt:variant>
      <vt:variant>
        <vt:lpstr>Naslovi slajdova</vt:lpstr>
      </vt:variant>
      <vt:variant>
        <vt:i4>10</vt:i4>
      </vt:variant>
    </vt:vector>
  </HeadingPairs>
  <TitlesOfParts>
    <vt:vector size="18" baseType="lpstr">
      <vt:lpstr>Microsoft YaHei</vt:lpstr>
      <vt:lpstr>Arial</vt:lpstr>
      <vt:lpstr>Calibri</vt:lpstr>
      <vt:lpstr>Calibri Light</vt:lpstr>
      <vt:lpstr>StarSymbol</vt:lpstr>
      <vt:lpstr>Symbol</vt:lpstr>
      <vt:lpstr>Wingdings</vt:lpstr>
      <vt:lpstr>Tema sustava Office</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prezentacija</dc:title>
  <dc:creator>Knjižnica</dc:creator>
  <cp:lastModifiedBy>Knjižnica</cp:lastModifiedBy>
  <cp:revision>6</cp:revision>
  <dcterms:created xsi:type="dcterms:W3CDTF">2022-03-30T11:57:50Z</dcterms:created>
  <dcterms:modified xsi:type="dcterms:W3CDTF">2022-03-31T05:54:35Z</dcterms:modified>
</cp:coreProperties>
</file>