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73" r:id="rId5"/>
    <p:sldId id="260" r:id="rId6"/>
    <p:sldId id="258" r:id="rId7"/>
    <p:sldId id="261" r:id="rId8"/>
    <p:sldId id="262" r:id="rId9"/>
    <p:sldId id="263" r:id="rId10"/>
    <p:sldId id="274" r:id="rId11"/>
    <p:sldId id="268" r:id="rId12"/>
    <p:sldId id="269" r:id="rId13"/>
    <p:sldId id="287" r:id="rId14"/>
    <p:sldId id="288" r:id="rId15"/>
    <p:sldId id="270" r:id="rId16"/>
    <p:sldId id="271" r:id="rId17"/>
    <p:sldId id="264" r:id="rId18"/>
    <p:sldId id="267" r:id="rId19"/>
    <p:sldId id="265" r:id="rId20"/>
    <p:sldId id="266" r:id="rId21"/>
    <p:sldId id="272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lan.ba/2020/06/03/udruzenje-lan-objavilo-prirucnik-za-roditelje-u-okviru-projekt-medijska-pismenost-kljucna-kompetencija-za-zivot-u-21-stoljec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Medijska pismenost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                    Jelena </a:t>
            </a:r>
            <a:r>
              <a:rPr lang="hr-HR" dirty="0" err="1" smtClean="0"/>
              <a:t>sušec</a:t>
            </a:r>
            <a:r>
              <a:rPr lang="hr-HR" dirty="0" smtClean="0"/>
              <a:t>, pedagoginja</a:t>
            </a:r>
          </a:p>
          <a:p>
            <a:r>
              <a:rPr lang="hr-HR" dirty="0" smtClean="0"/>
              <a:t>                      Mihovljan, prosinac 2021.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2765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 što treba obratiti posebnu pozornost?</a:t>
            </a:r>
            <a:br>
              <a:rPr lang="pl-PL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Pristup internetu </a:t>
            </a:r>
            <a:endParaRPr lang="pl-PL" dirty="0" smtClean="0"/>
          </a:p>
          <a:p>
            <a:r>
              <a:rPr lang="pl-PL" dirty="0" smtClean="0"/>
              <a:t>Društvene mreže</a:t>
            </a:r>
          </a:p>
          <a:p>
            <a:r>
              <a:rPr lang="pl-PL" dirty="0" smtClean="0"/>
              <a:t>Mobitel</a:t>
            </a:r>
          </a:p>
          <a:p>
            <a:r>
              <a:rPr lang="pl-PL" dirty="0"/>
              <a:t>V</a:t>
            </a:r>
            <a:r>
              <a:rPr lang="pl-PL" dirty="0" smtClean="0"/>
              <a:t>ideoigre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210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internet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Internet je neiscrpan izvor informacija koje su djeci dostupne </a:t>
            </a:r>
            <a:r>
              <a:rPr lang="hr-HR" dirty="0" smtClean="0"/>
              <a:t>„na dlanu”. </a:t>
            </a:r>
            <a:r>
              <a:rPr lang="hr-HR" dirty="0"/>
              <a:t>Među informacijama, koje su većim dijelom korisne, pronaći će se i one koje mogu biti vrlo opasne za vaše dijete. </a:t>
            </a:r>
            <a:endParaRPr lang="hr-HR" dirty="0" smtClean="0"/>
          </a:p>
          <a:p>
            <a:r>
              <a:rPr lang="hr-HR" dirty="0"/>
              <a:t>Zato je </a:t>
            </a:r>
            <a:r>
              <a:rPr lang="hr-HR" dirty="0" smtClean="0"/>
              <a:t>važno </a:t>
            </a:r>
            <a:r>
              <a:rPr lang="hr-HR" dirty="0"/>
              <a:t>da budete informirani o mogućim opasnostima, o tome kako </a:t>
            </a:r>
            <a:r>
              <a:rPr lang="hr-HR" dirty="0" smtClean="0"/>
              <a:t> </a:t>
            </a:r>
            <a:r>
              <a:rPr lang="hr-HR" dirty="0"/>
              <a:t>ih </a:t>
            </a:r>
            <a:r>
              <a:rPr lang="hr-HR" dirty="0" smtClean="0"/>
              <a:t>prepoznati, </a:t>
            </a:r>
            <a:r>
              <a:rPr lang="hr-HR" dirty="0"/>
              <a:t>ali i o tome </a:t>
            </a:r>
            <a:r>
              <a:rPr lang="hr-HR" dirty="0" smtClean="0"/>
              <a:t>kako savjetovati </a:t>
            </a:r>
            <a:r>
              <a:rPr lang="hr-HR" dirty="0"/>
              <a:t>svoje dijete.  </a:t>
            </a:r>
          </a:p>
        </p:txBody>
      </p:sp>
    </p:spTree>
    <p:extLst>
      <p:ext uri="{BB962C8B-B14F-4D97-AF65-F5344CB8AC3E}">
        <p14:creationId xmlns:p14="http://schemas.microsoft.com/office/powerpoint/2010/main" val="4028648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Internet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Jedna od opasnosti jest elektroničko nasilje</a:t>
            </a:r>
          </a:p>
          <a:p>
            <a:r>
              <a:rPr lang="hr-HR" dirty="0"/>
              <a:t>Elektroničkim </a:t>
            </a:r>
            <a:r>
              <a:rPr lang="hr-HR" dirty="0" smtClean="0"/>
              <a:t>nasiljem </a:t>
            </a:r>
            <a:r>
              <a:rPr lang="hr-HR" dirty="0"/>
              <a:t>nitko neće fizički nauditi vašem djetetu, ali će ga povrijediti, uznemiriti, prestrašiti, učiniti ga nesigurnim. Vaše će se dijete možda povući u sebe ili zatvoriti u virtualni svijet u koji će ga zlostavljač odvući.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4784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Internet-kako zaštiti dijete?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postavite </a:t>
            </a:r>
            <a:r>
              <a:rPr lang="hr-HR" dirty="0"/>
              <a:t>pravila korištenja interneta </a:t>
            </a:r>
            <a:r>
              <a:rPr lang="hr-HR" dirty="0" smtClean="0"/>
              <a:t>zajedno </a:t>
            </a:r>
            <a:r>
              <a:rPr lang="hr-HR" dirty="0"/>
              <a:t>s djetetom, zapamtite: tih pravila se vi također trebate pridržavati), </a:t>
            </a:r>
          </a:p>
          <a:p>
            <a:r>
              <a:rPr lang="hr-HR" dirty="0" smtClean="0"/>
              <a:t>postavite računalo </a:t>
            </a:r>
            <a:r>
              <a:rPr lang="hr-HR" dirty="0"/>
              <a:t>u dnevnu, a ne u dječju sobu, </a:t>
            </a:r>
          </a:p>
          <a:p>
            <a:r>
              <a:rPr lang="hr-HR" dirty="0" smtClean="0"/>
              <a:t>objasnite </a:t>
            </a:r>
            <a:r>
              <a:rPr lang="hr-HR" dirty="0"/>
              <a:t>djeci </a:t>
            </a:r>
            <a:r>
              <a:rPr lang="hr-HR" dirty="0" smtClean="0"/>
              <a:t>tko </a:t>
            </a:r>
            <a:r>
              <a:rPr lang="hr-HR" dirty="0"/>
              <a:t>je stranac u stvarnom i virtualnom svijetu, </a:t>
            </a:r>
          </a:p>
          <a:p>
            <a:r>
              <a:rPr lang="hr-HR" dirty="0" smtClean="0"/>
              <a:t>objasnite </a:t>
            </a:r>
            <a:r>
              <a:rPr lang="hr-HR" dirty="0"/>
              <a:t>djeci i mladima koje su moguće opasnosti susreta s osobom koju poznaje samo preko </a:t>
            </a:r>
            <a:r>
              <a:rPr lang="hr-HR" dirty="0" smtClean="0"/>
              <a:t>društvenih mreža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2016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Internet-kako zaštiti dijete?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objasnite djeci i mladima opasnosti slanja vlastitih slika putem interneta, kao i pojam dječje pornografije, </a:t>
            </a:r>
          </a:p>
          <a:p>
            <a:r>
              <a:rPr lang="hr-HR" dirty="0"/>
              <a:t>porazgovarajte s djecom i adolescentima o "tajnama", </a:t>
            </a:r>
          </a:p>
          <a:p>
            <a:r>
              <a:rPr lang="hr-HR" dirty="0"/>
              <a:t>umjesto zabrane </a:t>
            </a:r>
            <a:r>
              <a:rPr lang="hr-HR" dirty="0" smtClean="0"/>
              <a:t>da </a:t>
            </a:r>
            <a:r>
              <a:rPr lang="hr-HR" dirty="0"/>
              <a:t>iznose osobne informacije, važno ih je naučiti kako da ograniče pristup tim informacijama.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3842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Internet-kako zaštiti dijete?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RAZGOVARAJTE I OPET RAZGOVARAJTE:</a:t>
            </a:r>
          </a:p>
          <a:p>
            <a:pPr marL="0" indent="0">
              <a:buNone/>
            </a:pPr>
            <a:r>
              <a:rPr lang="hr-HR" dirty="0" smtClean="0"/>
              <a:t>- o </a:t>
            </a:r>
            <a:r>
              <a:rPr lang="hr-HR" dirty="0"/>
              <a:t>njihovim aktivnostima na internetu, </a:t>
            </a:r>
          </a:p>
          <a:p>
            <a:pPr marL="0" indent="0">
              <a:buNone/>
            </a:pPr>
            <a:r>
              <a:rPr lang="hr-HR" dirty="0" smtClean="0"/>
              <a:t>- upoznajte </a:t>
            </a:r>
            <a:r>
              <a:rPr lang="hr-HR" dirty="0"/>
              <a:t>ih s mogućim ružnim situacijama koje mogu iskusiti i porazgovarajte o najboljim načinima njihovog rješavanja,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5929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Internet-kako zaštiti dijete?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 smtClean="0"/>
              <a:t>- Ohrabrite </a:t>
            </a:r>
            <a:r>
              <a:rPr lang="hr-HR" dirty="0"/>
              <a:t>ih, i to radite često, da vam prijave svaki razgovor ili kontakt koji im se učini čudan ili se zbog njega ne osjećaju dobro, </a:t>
            </a:r>
          </a:p>
          <a:p>
            <a:pPr>
              <a:buFontTx/>
              <a:buChar char="-"/>
            </a:pPr>
            <a:r>
              <a:rPr lang="hr-HR" dirty="0" smtClean="0"/>
              <a:t>Imajte </a:t>
            </a:r>
            <a:r>
              <a:rPr lang="hr-HR" dirty="0"/>
              <a:t>u vidu da se djeca često boje da ćete im uskratiti korištenje </a:t>
            </a:r>
            <a:r>
              <a:rPr lang="hr-HR" dirty="0" smtClean="0"/>
              <a:t>računala ili mobitela </a:t>
            </a:r>
            <a:r>
              <a:rPr lang="hr-HR" dirty="0"/>
              <a:t>ukoliko se požale. 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Jasno </a:t>
            </a:r>
            <a:r>
              <a:rPr lang="hr-HR" dirty="0"/>
              <a:t>im dajte do znanja da vam prenesu sve moguće probleme i da je to jedini način na koji ćete osigurati korištenje </a:t>
            </a:r>
            <a:r>
              <a:rPr lang="hr-HR" dirty="0" smtClean="0"/>
              <a:t>računala i mobitela </a:t>
            </a:r>
            <a:r>
              <a:rPr lang="hr-HR" dirty="0"/>
              <a:t>bez zabrana.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871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Društvene mreže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1587500"/>
            <a:ext cx="9905999" cy="4876800"/>
          </a:xfrm>
        </p:spPr>
        <p:txBody>
          <a:bodyPr>
            <a:noAutofit/>
          </a:bodyPr>
          <a:lstStyle/>
          <a:p>
            <a:r>
              <a:rPr lang="hr-HR" dirty="0"/>
              <a:t>Jeste li znali da djeca mlađa od 13 godina ne smiju imati Facebook profil? Zajedno sa svojim djetetom pažljivo pročitajte pravila korištenja </a:t>
            </a:r>
            <a:r>
              <a:rPr lang="hr-HR" dirty="0" smtClean="0"/>
              <a:t>Facebooka</a:t>
            </a:r>
            <a:r>
              <a:rPr lang="hr-HR" dirty="0"/>
              <a:t> </a:t>
            </a:r>
            <a:r>
              <a:rPr lang="hr-HR" dirty="0" smtClean="0"/>
              <a:t>i ostalih društvenih mreža</a:t>
            </a:r>
            <a:endParaRPr lang="hr-HR" dirty="0" smtClean="0"/>
          </a:p>
          <a:p>
            <a:r>
              <a:rPr lang="hr-HR" dirty="0" smtClean="0"/>
              <a:t>Znate </a:t>
            </a:r>
            <a:r>
              <a:rPr lang="hr-HR" dirty="0"/>
              <a:t>li da vlasnici društvenih mreža svoje bogatstvo stvaraju na količini i vrsti </a:t>
            </a:r>
            <a:r>
              <a:rPr lang="hr-HR" dirty="0" smtClean="0"/>
              <a:t>osobnih podataka </a:t>
            </a:r>
            <a:r>
              <a:rPr lang="hr-HR" dirty="0"/>
              <a:t>prikupljenih od svojih </a:t>
            </a:r>
            <a:r>
              <a:rPr lang="hr-HR" dirty="0" smtClean="0"/>
              <a:t>korisnika? </a:t>
            </a:r>
            <a:endParaRPr lang="hr-HR" dirty="0"/>
          </a:p>
          <a:p>
            <a:r>
              <a:rPr lang="hr-HR" dirty="0" smtClean="0"/>
              <a:t>Znate </a:t>
            </a:r>
            <a:r>
              <a:rPr lang="hr-HR" dirty="0"/>
              <a:t>li da se objava svih fotografija, videozapisa i sličnih uradaka na stranicama profila vašeg djeteta i njegovih prijatelja nalazi u trajnom vlasništvu društvenih mreža te se njihovom objavom odričete prava na njih? </a:t>
            </a:r>
          </a:p>
        </p:txBody>
      </p:sp>
    </p:spTree>
    <p:extLst>
      <p:ext uri="{BB962C8B-B14F-4D97-AF65-F5344CB8AC3E}">
        <p14:creationId xmlns:p14="http://schemas.microsoft.com/office/powerpoint/2010/main" val="3284266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Društvene </a:t>
            </a:r>
            <a:r>
              <a:rPr lang="hr-HR" dirty="0" smtClean="0"/>
              <a:t>mreže- kako zaštiti dijete?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Što češće pregledajte profil svog djeteta na društvenim mrežama koje koristi, pročitajte njegove komentare, upoznajte se s rječnikom kojim se služi. Posebnu pažnju obratite na to vrijeđa li </a:t>
            </a:r>
            <a:r>
              <a:rPr lang="hr-HR" dirty="0" smtClean="0"/>
              <a:t>netko </a:t>
            </a:r>
            <a:r>
              <a:rPr lang="hr-HR" dirty="0"/>
              <a:t>vaše dijete pisanim porukama koje mu tamo </a:t>
            </a:r>
            <a:r>
              <a:rPr lang="hr-HR" dirty="0" smtClean="0"/>
              <a:t>ostavlja ili vaše dijete vrijeđa nekog drugog. </a:t>
            </a:r>
            <a:endParaRPr lang="hr-HR" dirty="0"/>
          </a:p>
          <a:p>
            <a:r>
              <a:rPr lang="hr-HR" dirty="0"/>
              <a:t>Zaštite svoje dijete u virtualnom svijetu kao što to činite i u svakodnevnom životu!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009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Društvene mreže- kako zaštiti dijete?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1790700"/>
            <a:ext cx="9905999" cy="483870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Pokažete </a:t>
            </a:r>
            <a:r>
              <a:rPr lang="hr-HR" dirty="0"/>
              <a:t>zainteresiranost za </a:t>
            </a:r>
            <a:r>
              <a:rPr lang="hr-HR" dirty="0" smtClean="0"/>
              <a:t>njegovu svakodnevnicu- u </a:t>
            </a:r>
            <a:r>
              <a:rPr lang="hr-HR" dirty="0"/>
              <a:t>to spada i korištenje digitalnih medija i platformi, kao što je npr. </a:t>
            </a:r>
            <a:r>
              <a:rPr lang="hr-HR" dirty="0" smtClean="0"/>
              <a:t>Facebook, </a:t>
            </a:r>
            <a:r>
              <a:rPr lang="hr-HR" dirty="0" err="1" smtClean="0"/>
              <a:t>Instagram</a:t>
            </a:r>
            <a:r>
              <a:rPr lang="hr-HR" dirty="0" smtClean="0"/>
              <a:t>, Tik-Tok, </a:t>
            </a:r>
            <a:r>
              <a:rPr lang="hr-HR" dirty="0" err="1" smtClean="0"/>
              <a:t>Snapchat</a:t>
            </a:r>
            <a:r>
              <a:rPr lang="hr-HR" dirty="0" smtClean="0"/>
              <a:t>… Pitajte ih ponekad npr.” Što ima novo na Facebooku”?….   </a:t>
            </a:r>
          </a:p>
          <a:p>
            <a:r>
              <a:rPr lang="hr-HR" dirty="0" smtClean="0"/>
              <a:t>Uspostavite pravila; redovno </a:t>
            </a:r>
            <a:r>
              <a:rPr lang="hr-HR" dirty="0"/>
              <a:t>razgovarajte o </a:t>
            </a:r>
            <a:r>
              <a:rPr lang="hr-HR" dirty="0" smtClean="0"/>
              <a:t>tome što </a:t>
            </a:r>
            <a:r>
              <a:rPr lang="hr-HR" dirty="0"/>
              <a:t>vaše dijete na internetu smije, a </a:t>
            </a:r>
            <a:r>
              <a:rPr lang="hr-HR" dirty="0" smtClean="0"/>
              <a:t>što </a:t>
            </a:r>
            <a:r>
              <a:rPr lang="hr-HR" dirty="0"/>
              <a:t>ne smije objavljivati </a:t>
            </a:r>
            <a:r>
              <a:rPr lang="hr-HR" b="1" dirty="0"/>
              <a:t>(npr. ne smije objaviti broj telefona, adresu ili školu</a:t>
            </a:r>
            <a:r>
              <a:rPr lang="hr-HR" dirty="0" smtClean="0"/>
              <a:t>), također  objavljivanje  </a:t>
            </a:r>
            <a:r>
              <a:rPr lang="hr-HR" dirty="0"/>
              <a:t>stvari koje bi mogle dovesti do ružnih posljedica nije dozvoljeno (npr. uvrede </a:t>
            </a:r>
            <a:r>
              <a:rPr lang="hr-HR" dirty="0" smtClean="0"/>
              <a:t>učitelja ili prijatelja, </a:t>
            </a:r>
            <a:r>
              <a:rPr lang="hr-HR" dirty="0"/>
              <a:t>objavljivanje fotografija i video snimaka koji bi mogli nekoga uvrijediti...). </a:t>
            </a:r>
            <a:r>
              <a:rPr lang="hr-HR" b="1" dirty="0" smtClean="0"/>
              <a:t>Ono </a:t>
            </a:r>
            <a:r>
              <a:rPr lang="hr-HR" b="1" dirty="0"/>
              <a:t>što se na internetu jednom objavi brzo se proširi i teško se može ukloniti.  </a:t>
            </a:r>
            <a:endParaRPr lang="hr-HR" b="1" dirty="0" smtClean="0"/>
          </a:p>
          <a:p>
            <a:r>
              <a:rPr lang="hr-HR" dirty="0" smtClean="0"/>
              <a:t>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455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medijska pismenost?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</a:t>
            </a:r>
            <a:r>
              <a:rPr lang="hr-HR" dirty="0" smtClean="0"/>
              <a:t>posobnost </a:t>
            </a:r>
            <a:r>
              <a:rPr lang="sv-SE" dirty="0"/>
              <a:t>pristupa, analize, vrednovanja i stvaranja različitih </a:t>
            </a:r>
            <a:r>
              <a:rPr lang="sv-SE" dirty="0" smtClean="0"/>
              <a:t>oblika </a:t>
            </a:r>
            <a:r>
              <a:rPr lang="sv-SE" dirty="0"/>
              <a:t>medijskih </a:t>
            </a:r>
            <a:r>
              <a:rPr lang="sv-SE" dirty="0" smtClean="0"/>
              <a:t>poruka</a:t>
            </a:r>
            <a:endParaRPr lang="hr-HR" dirty="0" smtClean="0"/>
          </a:p>
          <a:p>
            <a:r>
              <a:rPr lang="hr-HR" dirty="0" smtClean="0"/>
              <a:t>Medijski pismena osoba pristupa i koristiti različite vrste medija i medijskih platformi, sama stvara sadržaje na tim istim platforma i zadnje, ali ne </a:t>
            </a:r>
            <a:r>
              <a:rPr lang="hr-HR" dirty="0"/>
              <a:t>najmanje </a:t>
            </a:r>
            <a:r>
              <a:rPr lang="hr-HR" dirty="0" smtClean="0"/>
              <a:t>važno, razmišlja </a:t>
            </a:r>
            <a:r>
              <a:rPr lang="hr-HR" dirty="0"/>
              <a:t>o porukama koje </a:t>
            </a:r>
            <a:r>
              <a:rPr lang="hr-HR" dirty="0" smtClean="0"/>
              <a:t>dobiva </a:t>
            </a:r>
            <a:r>
              <a:rPr lang="hr-HR" dirty="0"/>
              <a:t>iz medija, </a:t>
            </a:r>
            <a:r>
              <a:rPr lang="hr-HR" dirty="0" smtClean="0"/>
              <a:t>bira </a:t>
            </a:r>
            <a:r>
              <a:rPr lang="hr-HR" dirty="0"/>
              <a:t>medije koji su najbolji za </a:t>
            </a:r>
            <a:r>
              <a:rPr lang="hr-HR" dirty="0" smtClean="0"/>
              <a:t>nju i zna </a:t>
            </a:r>
            <a:r>
              <a:rPr lang="hr-HR" dirty="0"/>
              <a:t>ocijeniti njihove sadržaje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526779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Društvene mreže- kako zaštiti dijete?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Zaštitite privatnost svog djeteta; proučite pravila privatnosti i sigurnosne postavke za zaštitu privatnosti na društvenim mrežama. Postoje načini na koji se osobni podaci mogu zaštititi putem raznih opcija. Samo stvarni </a:t>
            </a:r>
            <a:r>
              <a:rPr lang="hr-HR" dirty="0" smtClean="0"/>
              <a:t>prijatelji </a:t>
            </a:r>
            <a:r>
              <a:rPr lang="hr-HR" dirty="0"/>
              <a:t>trebali bi moći vidjeti osobne aktivnosti vašeg djeteta. </a:t>
            </a:r>
          </a:p>
          <a:p>
            <a:r>
              <a:rPr lang="hr-HR" dirty="0"/>
              <a:t> Prijavite neprimjerene sadržaje. Ako se vašem djetetu preko mreže </a:t>
            </a:r>
            <a:r>
              <a:rPr lang="hr-HR" dirty="0" smtClean="0"/>
              <a:t>dogodi </a:t>
            </a:r>
            <a:r>
              <a:rPr lang="hr-HR" dirty="0"/>
              <a:t>nešto neugodno </a:t>
            </a:r>
            <a:r>
              <a:rPr lang="hr-HR" dirty="0" smtClean="0"/>
              <a:t>( </a:t>
            </a:r>
            <a:r>
              <a:rPr lang="hr-HR" dirty="0"/>
              <a:t>vrijeđanje, prijetnja, neprimjeren sadržaj i slično), uvijek biste incident trebali prijaviti toj društvenoj mreži. </a:t>
            </a:r>
            <a:r>
              <a:rPr lang="hr-HR" b="1" dirty="0"/>
              <a:t>Važno je da zbog toga ne osuđujete dijete!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2100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Mobitel- NE ŽURITI S PRVIM MOBITELOM, ZA NJEGA UVIJEK IMA VREMENA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vrlo </a:t>
            </a:r>
            <a:r>
              <a:rPr lang="hr-HR" dirty="0"/>
              <a:t>rano postaje sastavnim dijelom dječjeg života i razvoja i važno je dati podršku djeci u razumijevanju njegovih funkcija, uloga i utjecaja na njih same i druge.  </a:t>
            </a:r>
          </a:p>
          <a:p>
            <a:r>
              <a:rPr lang="hr-HR" dirty="0"/>
              <a:t>Kao i druge stvari u životu, mobiteli uvijek imaju prednosti i </a:t>
            </a:r>
            <a:r>
              <a:rPr lang="hr-HR" dirty="0" smtClean="0"/>
              <a:t>koristi, </a:t>
            </a:r>
            <a:r>
              <a:rPr lang="hr-HR" dirty="0"/>
              <a:t>ali  izlažu djecu i nekim rizicima ako ih ne naučimo kako ih koristiti na siguran način.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6887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djeci </a:t>
            </a:r>
            <a:r>
              <a:rPr lang="hr-HR" dirty="0"/>
              <a:t>je važno dati smjernice kako koristiti mobitel na funkcionalan </a:t>
            </a:r>
            <a:r>
              <a:rPr lang="hr-HR" dirty="0" smtClean="0"/>
              <a:t>način</a:t>
            </a:r>
            <a:r>
              <a:rPr lang="hr-HR" dirty="0"/>
              <a:t> </a:t>
            </a:r>
            <a:r>
              <a:rPr lang="hr-HR" dirty="0" smtClean="0"/>
              <a:t>I VREMENSKI OGRANIČITI NJEGOVO KORIŠTENJE – MODERNA OVISNOST</a:t>
            </a:r>
            <a:endParaRPr lang="hr-HR" dirty="0"/>
          </a:p>
          <a:p>
            <a:r>
              <a:rPr lang="hr-HR" dirty="0" smtClean="0"/>
              <a:t>postaviti </a:t>
            </a:r>
            <a:r>
              <a:rPr lang="hr-HR" dirty="0"/>
              <a:t>jasna pravila kada i kako koristiti mobitel, gdje ga smije koristiti, a gdje i kada </a:t>
            </a:r>
            <a:r>
              <a:rPr lang="hr-HR" dirty="0" smtClean="0"/>
              <a:t>ne </a:t>
            </a:r>
            <a:endParaRPr lang="hr-HR" dirty="0"/>
          </a:p>
          <a:p>
            <a:r>
              <a:rPr lang="hr-HR" dirty="0" smtClean="0"/>
              <a:t>razgovarati </a:t>
            </a:r>
            <a:r>
              <a:rPr lang="hr-HR" dirty="0"/>
              <a:t>kome smije dati </a:t>
            </a:r>
            <a:r>
              <a:rPr lang="hr-HR" dirty="0" smtClean="0"/>
              <a:t>broj  </a:t>
            </a:r>
            <a:endParaRPr lang="hr-HR" dirty="0"/>
          </a:p>
          <a:p>
            <a:r>
              <a:rPr lang="hr-HR" dirty="0" smtClean="0"/>
              <a:t>obzirom </a:t>
            </a:r>
            <a:r>
              <a:rPr lang="hr-HR" dirty="0"/>
              <a:t>na sve veći porast broja djece izložene seksualnom i drugim oblicima  zlostavljanja putem mobitela, potrebno je naučiti djecu kako prepoznati moguće opasnosti i rizična ponašanja te kako se </a:t>
            </a:r>
            <a:r>
              <a:rPr lang="hr-HR" dirty="0" smtClean="0"/>
              <a:t>zaštititi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3702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važno je naučiti djecu koje aktivnost su opasne i rizične u razmjenjivanju fotografija  </a:t>
            </a:r>
          </a:p>
          <a:p>
            <a:r>
              <a:rPr lang="hr-HR" dirty="0"/>
              <a:t>nužno je da se i roditelji educiraju kako bi znali pružiti podršku djeci u razumijevanju sebe i svijeta koji ih okružuje, </a:t>
            </a:r>
          </a:p>
          <a:p>
            <a:r>
              <a:rPr lang="hr-HR" dirty="0"/>
              <a:t>roditelji trebaju pokazati interes za dječje aktivnosti i pomoći im kada se nađu u nekim problematičnim </a:t>
            </a:r>
            <a:r>
              <a:rPr lang="hr-HR" dirty="0" smtClean="0"/>
              <a:t>situacijama </a:t>
            </a:r>
          </a:p>
          <a:p>
            <a:r>
              <a:rPr lang="hr-HR" dirty="0" smtClean="0"/>
              <a:t>Roditelji su prvi koji mogu prepoznati ako </a:t>
            </a:r>
            <a:r>
              <a:rPr lang="hr-HR" dirty="0"/>
              <a:t>im je dijete žrtva </a:t>
            </a:r>
            <a:r>
              <a:rPr lang="hr-HR" dirty="0" smtClean="0"/>
              <a:t>zlostavljanja </a:t>
            </a:r>
            <a:r>
              <a:rPr lang="hr-HR" dirty="0"/>
              <a:t>ali i ako njihovo dijete zloupotrebljava mobitel da bi povrijedilo </a:t>
            </a:r>
            <a:r>
              <a:rPr lang="hr-HR" dirty="0" smtClean="0"/>
              <a:t>druge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2224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U slučaju nasilja putem mobitela potrebno je obavijestiti policiju te je dobro sačuvati poruke u mobitelu ili na neki drugi način zadržati sadržaj poruke kao i datum i vrijeme kada je poruka </a:t>
            </a:r>
            <a:r>
              <a:rPr lang="hr-HR" b="1" dirty="0" smtClean="0"/>
              <a:t>primljena!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816983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VIDEOIGRE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Znamo da su videoigre djeci </a:t>
            </a:r>
            <a:r>
              <a:rPr lang="hr-HR" dirty="0" smtClean="0"/>
              <a:t>zanimljive </a:t>
            </a:r>
            <a:r>
              <a:rPr lang="hr-HR" dirty="0"/>
              <a:t>i to u tolikoj mjeri da su nekad spremna zanemariti druženje s bližnjima, bavljenje sportom ili neku drugu važnu </a:t>
            </a:r>
            <a:r>
              <a:rPr lang="hr-HR" dirty="0" smtClean="0"/>
              <a:t>aktivnost </a:t>
            </a:r>
            <a:r>
              <a:rPr lang="hr-HR" dirty="0"/>
              <a:t>i zato je korisno  pokušati sagledati stvari iz njihove perspektive. </a:t>
            </a:r>
          </a:p>
        </p:txBody>
      </p:sp>
    </p:spTree>
    <p:extLst>
      <p:ext uri="{BB962C8B-B14F-4D97-AF65-F5344CB8AC3E}">
        <p14:creationId xmlns:p14="http://schemas.microsoft.com/office/powerpoint/2010/main" val="3442826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Zašto mlađa djeca vole videoigre: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nude </a:t>
            </a:r>
            <a:r>
              <a:rPr lang="hr-HR" dirty="0"/>
              <a:t>raznolike i dinamične podražaje, </a:t>
            </a:r>
          </a:p>
          <a:p>
            <a:r>
              <a:rPr lang="hr-HR" dirty="0" smtClean="0"/>
              <a:t>puno </a:t>
            </a:r>
            <a:r>
              <a:rPr lang="hr-HR" dirty="0"/>
              <a:t>boja i zvukova koji se brzo izmjenjuju privlači njihovu pažnju, </a:t>
            </a:r>
          </a:p>
          <a:p>
            <a:r>
              <a:rPr lang="hr-HR" dirty="0" smtClean="0"/>
              <a:t>nude </a:t>
            </a:r>
            <a:r>
              <a:rPr lang="hr-HR" dirty="0"/>
              <a:t>ulaz u svijet mašte u kojem sve može biti moguće – letjeti, preskakati prepreke i družiti se s magičnim bićima.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9508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Zašto starija djeca vole videoigre: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igraju </a:t>
            </a:r>
            <a:r>
              <a:rPr lang="hr-HR" dirty="0"/>
              <a:t>sve složenije videoigre koje im pružaju brojne nove mogućnosti, </a:t>
            </a:r>
          </a:p>
          <a:p>
            <a:r>
              <a:rPr lang="hr-HR" dirty="0" smtClean="0"/>
              <a:t>igre </a:t>
            </a:r>
            <a:r>
              <a:rPr lang="hr-HR" dirty="0"/>
              <a:t>nude grafičke, zvučne i ostale sadržaje koji su im privlačni, </a:t>
            </a:r>
          </a:p>
          <a:p>
            <a:r>
              <a:rPr lang="hr-HR" dirty="0" smtClean="0"/>
              <a:t>pred </a:t>
            </a:r>
            <a:r>
              <a:rPr lang="hr-HR" dirty="0"/>
              <a:t>njih stavljaju sve složenije zadatke i izazove koje treba ispunjavati, </a:t>
            </a:r>
          </a:p>
          <a:p>
            <a:r>
              <a:rPr lang="hr-HR" dirty="0" smtClean="0"/>
              <a:t>ispunjavanjem </a:t>
            </a:r>
            <a:r>
              <a:rPr lang="hr-HR" dirty="0"/>
              <a:t>izazova djeca dobivaju nagradu za uspješno izvršavanje, a time i želju za nastavkom igranja, </a:t>
            </a:r>
          </a:p>
          <a:p>
            <a:r>
              <a:rPr lang="hr-HR" dirty="0" smtClean="0"/>
              <a:t>brojne </a:t>
            </a:r>
            <a:r>
              <a:rPr lang="hr-HR" dirty="0"/>
              <a:t>videoigre se igraju tako da dijete surađuje s drugim igračima kako bi zajedno došli do cilja, što djeca vide kao zabavnu interakciju s vršnjacima.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4863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Videoigara svakim danom ima sve više i više. Često se mijenjaju trendovi među djecom i neke nove videoigre postaju popularne, tako da kod nekih roditelja to može izazvati osjećaj bespomoćnosti, dojam da su djeca nekoliko koraka ispred njih i  da ih ne mogu zaštititi od potencijalnih opasnosti.  </a:t>
            </a:r>
          </a:p>
          <a:p>
            <a:r>
              <a:rPr lang="hr-HR" dirty="0"/>
              <a:t>U idealnoj situaciji, roditelj bi čuo za neku videoigru, imao dovoljno vremena za istraživanje i razgovor s djetetom o pravilima korištenja te igre, ako je procijeni primjerenom. U realnosti to najčešće nije tako i roditelje može obeshrabriti to što su njihova djeca već dugo u svijetu videoigara o kojima oni ne znaju puno, gdje nisu na vrijeme postavili granice pa dijete donosi odluke samo za sebe.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3380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Roditelji imaju odgovornost brinuti o tome na koji način djeca koriste videoigre, što može biti teško i ponekad zbunjujuće. </a:t>
            </a:r>
            <a:r>
              <a:rPr lang="hr-HR" b="1" dirty="0"/>
              <a:t>Djeca mogu znati puno o videoigrama, ali roditelji znaju više o tome </a:t>
            </a:r>
            <a:r>
              <a:rPr lang="hr-HR" b="1" dirty="0" smtClean="0"/>
              <a:t>što </a:t>
            </a:r>
            <a:r>
              <a:rPr lang="hr-HR" b="1" dirty="0"/>
              <a:t>je za njih primjereno, a </a:t>
            </a:r>
            <a:r>
              <a:rPr lang="hr-HR" b="1" dirty="0" smtClean="0"/>
              <a:t>što </a:t>
            </a:r>
            <a:r>
              <a:rPr lang="hr-HR" b="1" dirty="0"/>
              <a:t>nije</a:t>
            </a:r>
            <a:r>
              <a:rPr lang="hr-HR" dirty="0"/>
              <a:t>. Čak i ako se čini da je kasno, bilo koji trenutak kada roditelji osjete zabrinutost ili primijete neke teškoće koje povezuju s videoigrama pravi je trenutak za informiranje i traženje pomoći. </a:t>
            </a:r>
          </a:p>
        </p:txBody>
      </p:sp>
    </p:spTree>
    <p:extLst>
      <p:ext uri="{BB962C8B-B14F-4D97-AF65-F5344CB8AC3E}">
        <p14:creationId xmlns:p14="http://schemas.microsoft.com/office/powerpoint/2010/main" val="230676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 naša djeca?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Nove tehnologije su sastavni  dio svakodnevnog života </a:t>
            </a:r>
            <a:r>
              <a:rPr lang="hr-HR" dirty="0" smtClean="0"/>
              <a:t>djece i njihove </a:t>
            </a:r>
            <a:r>
              <a:rPr lang="hr-HR" dirty="0"/>
              <a:t>generacije. Bez obzira sjedi li vaše dijete kod kuće za </a:t>
            </a:r>
            <a:r>
              <a:rPr lang="hr-HR" dirty="0" smtClean="0"/>
              <a:t>računalom </a:t>
            </a:r>
            <a:r>
              <a:rPr lang="hr-HR" dirty="0"/>
              <a:t>ili se nalazi u školi, na igralištu, u šetnji s prijateljima, ono je stalno </a:t>
            </a:r>
            <a:r>
              <a:rPr lang="hr-HR" dirty="0" smtClean="0"/>
              <a:t>dostupno </a:t>
            </a:r>
            <a:r>
              <a:rPr lang="hr-HR" dirty="0"/>
              <a:t>jer je svojim mobilnim uređajem povezano s cijelim svijetom 24 sata na dan.  </a:t>
            </a:r>
            <a:r>
              <a:rPr lang="hr-HR" dirty="0" smtClean="0"/>
              <a:t> </a:t>
            </a:r>
            <a:endParaRPr lang="hr-HR" dirty="0"/>
          </a:p>
          <a:p>
            <a:r>
              <a:rPr lang="hr-HR" dirty="0"/>
              <a:t>Trebamo li mu zato zabraniti korištenje interneta i </a:t>
            </a:r>
            <a:r>
              <a:rPr lang="hr-HR" dirty="0" smtClean="0"/>
              <a:t>računala </a:t>
            </a:r>
            <a:r>
              <a:rPr lang="hr-HR" dirty="0"/>
              <a:t>ili mu dati na korištenje najjednostavniji mobitel? </a:t>
            </a:r>
          </a:p>
        </p:txBody>
      </p:sp>
    </p:spTree>
    <p:extLst>
      <p:ext uri="{BB962C8B-B14F-4D97-AF65-F5344CB8AC3E}">
        <p14:creationId xmlns:p14="http://schemas.microsoft.com/office/powerpoint/2010/main" val="2351135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u="sng" dirty="0" smtClean="0"/>
              <a:t>postavite </a:t>
            </a:r>
            <a:r>
              <a:rPr lang="hr-HR" b="1" u="sng" dirty="0"/>
              <a:t>pravila </a:t>
            </a:r>
            <a:r>
              <a:rPr lang="hr-HR" b="1" u="sng" dirty="0" smtClean="0"/>
              <a:t>igranja</a:t>
            </a:r>
            <a:r>
              <a:rPr lang="hr-HR" b="1" u="sng" dirty="0"/>
              <a:t> </a:t>
            </a:r>
            <a:r>
              <a:rPr lang="hr-HR" b="1" u="sng" dirty="0" smtClean="0"/>
              <a:t>( KADA I KOLIKO DUGO)</a:t>
            </a:r>
            <a:endParaRPr lang="hr-HR" b="1" u="sng" dirty="0"/>
          </a:p>
          <a:p>
            <a:r>
              <a:rPr lang="hr-HR" dirty="0" smtClean="0"/>
              <a:t>objasnite </a:t>
            </a:r>
            <a:r>
              <a:rPr lang="hr-HR" dirty="0"/>
              <a:t>razliku između virtualnog svijeta videoigara i </a:t>
            </a:r>
            <a:r>
              <a:rPr lang="hr-HR" dirty="0" smtClean="0"/>
              <a:t>stvarnosti  </a:t>
            </a:r>
            <a:endParaRPr lang="hr-HR" dirty="0"/>
          </a:p>
          <a:p>
            <a:r>
              <a:rPr lang="hr-HR" dirty="0" smtClean="0"/>
              <a:t>osim </a:t>
            </a:r>
            <a:r>
              <a:rPr lang="hr-HR" dirty="0"/>
              <a:t>što igraju videoigre, djeca često koriste YouTube na kojemu gledaju druge igrače kako igraju, </a:t>
            </a:r>
          </a:p>
          <a:p>
            <a:r>
              <a:rPr lang="hr-HR" dirty="0" smtClean="0"/>
              <a:t>važno </a:t>
            </a:r>
            <a:r>
              <a:rPr lang="hr-HR" dirty="0"/>
              <a:t>je da roditelji pokažu interes za takve aktivnosti djece tako da skupa s njima gledaju YouTube, gledaju djecu kako sama igraju, ili se i sami roditelji okušaju u zajedničkom igranju s njima,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2546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dobro </a:t>
            </a:r>
            <a:r>
              <a:rPr lang="hr-HR" dirty="0"/>
              <a:t>je istražiti i koje videoigre su trenutno popularne pa predložiti djeci one koje se roditeljima čine kao bolji </a:t>
            </a:r>
            <a:r>
              <a:rPr lang="hr-HR" dirty="0" smtClean="0"/>
              <a:t>izbor </a:t>
            </a:r>
            <a:endParaRPr lang="hr-HR" dirty="0"/>
          </a:p>
          <a:p>
            <a:r>
              <a:rPr lang="hr-HR" dirty="0" smtClean="0"/>
              <a:t>uvijek </a:t>
            </a:r>
            <a:r>
              <a:rPr lang="hr-HR" dirty="0"/>
              <a:t>provjerite dobnu oznaku na kutiji videoigre, ili pomoću PEGI online </a:t>
            </a:r>
            <a:r>
              <a:rPr lang="hr-HR" dirty="0" smtClean="0"/>
              <a:t>tražilice </a:t>
            </a:r>
            <a:endParaRPr lang="hr-HR" dirty="0"/>
          </a:p>
          <a:p>
            <a:r>
              <a:rPr lang="hr-HR" dirty="0" smtClean="0"/>
              <a:t>potražite </a:t>
            </a:r>
            <a:r>
              <a:rPr lang="hr-HR" dirty="0"/>
              <a:t>sažetak sadržaja videoigre, ili recenziju, ili je najprije sami </a:t>
            </a:r>
            <a:r>
              <a:rPr lang="hr-HR" dirty="0" smtClean="0"/>
              <a:t>odigrajte </a:t>
            </a:r>
            <a:endParaRPr lang="hr-HR" dirty="0"/>
          </a:p>
          <a:p>
            <a:r>
              <a:rPr lang="hr-HR" dirty="0" smtClean="0"/>
              <a:t>igrajte </a:t>
            </a:r>
            <a:r>
              <a:rPr lang="hr-HR" dirty="0"/>
              <a:t>videoigre zajedno sa svojom djecom, budite s njima dok igraju i razgovarajte o igrama, objasnite im zbog čega neke igre nisu </a:t>
            </a:r>
            <a:r>
              <a:rPr lang="hr-HR" dirty="0" smtClean="0"/>
              <a:t>primjerene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81448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imajte </a:t>
            </a:r>
            <a:r>
              <a:rPr lang="hr-HR" dirty="0"/>
              <a:t>na umu da online igre ponekad omogućuju preuzimanje dodatnog softvera, koji može izmijeniti igru i pomaknuti dob za koju je </a:t>
            </a:r>
            <a:r>
              <a:rPr lang="hr-HR" dirty="0" smtClean="0"/>
              <a:t>primjerena </a:t>
            </a:r>
            <a:endParaRPr lang="hr-HR" dirty="0"/>
          </a:p>
          <a:p>
            <a:r>
              <a:rPr lang="hr-HR" dirty="0" smtClean="0"/>
              <a:t>online </a:t>
            </a:r>
            <a:r>
              <a:rPr lang="hr-HR" dirty="0"/>
              <a:t>igre se obično igraju s nepoznatim ljudima i s njima se komunicira i zato recite djetetu da ne otkriva </a:t>
            </a:r>
            <a:r>
              <a:rPr lang="hr-HR" dirty="0" smtClean="0"/>
              <a:t>nikakve osobne </a:t>
            </a:r>
            <a:r>
              <a:rPr lang="hr-HR" dirty="0"/>
              <a:t>podatke i da vam kaže ako se neko ponaša </a:t>
            </a:r>
            <a:r>
              <a:rPr lang="hr-HR" dirty="0" smtClean="0"/>
              <a:t>neprimjereno </a:t>
            </a:r>
            <a:endParaRPr lang="hr-HR" dirty="0"/>
          </a:p>
          <a:p>
            <a:r>
              <a:rPr lang="hr-HR" dirty="0" smtClean="0"/>
              <a:t>postavite </a:t>
            </a:r>
            <a:r>
              <a:rPr lang="hr-HR" dirty="0"/>
              <a:t>roditeljsku zaštitu na </a:t>
            </a:r>
            <a:r>
              <a:rPr lang="hr-HR" dirty="0" smtClean="0"/>
              <a:t>računalo</a:t>
            </a:r>
            <a:endParaRPr lang="hr-HR" dirty="0"/>
          </a:p>
          <a:p>
            <a:r>
              <a:rPr lang="hr-HR" dirty="0" smtClean="0"/>
              <a:t>važno </a:t>
            </a:r>
            <a:r>
              <a:rPr lang="hr-HR" dirty="0"/>
              <a:t>je znati da uvijek postoji opcija traženja pomoći stručnjaka </a:t>
            </a:r>
            <a:r>
              <a:rPr lang="hr-HR" dirty="0" smtClean="0"/>
              <a:t>za mentalno zdravlje </a:t>
            </a:r>
            <a:r>
              <a:rPr lang="hr-HR" dirty="0" smtClean="0"/>
              <a:t>ukoliko primijetite da je dijete postalo ovisno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5886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kraj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mediji </a:t>
            </a:r>
            <a:r>
              <a:rPr lang="hr-HR" dirty="0"/>
              <a:t>su sastavni dio života  – nalaze se svuda oko nas, </a:t>
            </a:r>
          </a:p>
          <a:p>
            <a:r>
              <a:rPr lang="hr-HR" dirty="0" smtClean="0"/>
              <a:t>cilj </a:t>
            </a:r>
            <a:r>
              <a:rPr lang="hr-HR" dirty="0"/>
              <a:t>medijskog odgoja je razvijanje medijske pismenosti roditelja i djece, </a:t>
            </a:r>
          </a:p>
          <a:p>
            <a:r>
              <a:rPr lang="hr-HR" dirty="0" smtClean="0"/>
              <a:t>medijska </a:t>
            </a:r>
            <a:r>
              <a:rPr lang="hr-HR" dirty="0"/>
              <a:t>pismenost je važna jer djeci daje sposobnosti istinskog poznavanja medija, medijskih poruka i uči ih vještinama kritičke analize i vrednovanja medijskih sadržaja, </a:t>
            </a:r>
          </a:p>
          <a:p>
            <a:r>
              <a:rPr lang="hr-HR" dirty="0" smtClean="0"/>
              <a:t>prva </a:t>
            </a:r>
            <a:r>
              <a:rPr lang="hr-HR" dirty="0"/>
              <a:t>iskustva o medijima dijete stiče u </a:t>
            </a:r>
            <a:r>
              <a:rPr lang="hr-HR" dirty="0" smtClean="0"/>
              <a:t>obitelji, </a:t>
            </a:r>
            <a:r>
              <a:rPr lang="hr-HR" dirty="0"/>
              <a:t>od roditelja, </a:t>
            </a:r>
          </a:p>
          <a:p>
            <a:r>
              <a:rPr lang="hr-HR" dirty="0" smtClean="0"/>
              <a:t>izuzetno </a:t>
            </a:r>
            <a:r>
              <a:rPr lang="hr-HR" dirty="0"/>
              <a:t>je važno </a:t>
            </a:r>
            <a:r>
              <a:rPr lang="hr-HR" dirty="0" smtClean="0"/>
              <a:t>sistematski podizati </a:t>
            </a:r>
            <a:r>
              <a:rPr lang="hr-HR" dirty="0"/>
              <a:t>medijsku pismenost roditelja kao prvih i najvažnijih odgajatelja zbog sve veće uloge koju mediji imaju u našim životima, a oni kao što znamo informiraju, poučavaju, uče, zabavljaju, opuštaju, ali i manipuliraju. 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b="1" dirty="0"/>
              <a:t>Cijeli trud roditelja svodi se na pomoć djetetu da samostalno donosi </a:t>
            </a:r>
            <a:r>
              <a:rPr lang="hr-HR" b="1" dirty="0" smtClean="0"/>
              <a:t>odluke</a:t>
            </a:r>
            <a:r>
              <a:rPr lang="hr-HR" b="1" dirty="0"/>
              <a:t>.</a:t>
            </a:r>
            <a:r>
              <a:rPr lang="hr-HR" b="1" dirty="0" smtClean="0"/>
              <a:t> 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8475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litaratura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MEDIJSKA PISMENOST – </a:t>
            </a:r>
            <a:r>
              <a:rPr lang="hr-HR" dirty="0" smtClean="0"/>
              <a:t>KLJUČNA </a:t>
            </a:r>
            <a:r>
              <a:rPr lang="hr-HR" dirty="0"/>
              <a:t>KOMPETENCIJA ZA ŽIVOT U 21. </a:t>
            </a:r>
            <a:r>
              <a:rPr lang="hr-HR" dirty="0" smtClean="0"/>
              <a:t>STOLJEĆU , PRIRUČNIK </a:t>
            </a:r>
            <a:r>
              <a:rPr lang="hr-HR" dirty="0"/>
              <a:t>ZA RODITELJE </a:t>
            </a:r>
            <a:endParaRPr lang="hr-HR" dirty="0" smtClean="0"/>
          </a:p>
          <a:p>
            <a:r>
              <a:rPr lang="hr-HR" dirty="0"/>
              <a:t>Udruženje „Lan</a:t>
            </a:r>
            <a:r>
              <a:rPr lang="hr-HR"/>
              <a:t>“, dostupno na </a:t>
            </a:r>
            <a:r>
              <a:rPr lang="hr-HR">
                <a:hlinkClick r:id="rId2"/>
              </a:rPr>
              <a:t>https://</a:t>
            </a:r>
            <a:r>
              <a:rPr lang="hr-HR">
                <a:hlinkClick r:id="rId2"/>
              </a:rPr>
              <a:t>lan.ba/2020/06/03/udruzenje-lan-objavilo-prirucnik-za-roditelje-u-okviru-projekt-medijska-pismenost-kljucna-kompetencija-za-zivot-u-21-stoljecu</a:t>
            </a:r>
            <a:r>
              <a:rPr lang="hr-HR" smtClean="0">
                <a:hlinkClick r:id="rId2"/>
              </a:rPr>
              <a:t>/</a:t>
            </a:r>
            <a:r>
              <a:rPr lang="hr-HR" smtClean="0"/>
              <a:t>,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162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Zabrana nikad nije rješenje, pa tako ni kada su u pitanju </a:t>
            </a:r>
            <a:r>
              <a:rPr lang="hr-HR" dirty="0" smtClean="0"/>
              <a:t>mediji i IKT tehnologija. </a:t>
            </a:r>
            <a:r>
              <a:rPr lang="hr-HR" dirty="0"/>
              <a:t>Zabrana korištenja medija rijetko pomaže oblikovati željeno ponašanje. Ovakve zabrane često vode </a:t>
            </a:r>
            <a:r>
              <a:rPr lang="hr-HR" dirty="0" smtClean="0"/>
              <a:t>borbi </a:t>
            </a:r>
            <a:r>
              <a:rPr lang="hr-HR" dirty="0"/>
              <a:t>između roditelja i djece i  nemaju željeni </a:t>
            </a:r>
            <a:r>
              <a:rPr lang="hr-HR" dirty="0" smtClean="0"/>
              <a:t>učinak </a:t>
            </a:r>
            <a:r>
              <a:rPr lang="hr-HR" dirty="0"/>
              <a:t>jer djeca mogu otići  prijateljima ili rodbini gdje će opet imati pristup medijima</a:t>
            </a:r>
            <a:r>
              <a:rPr lang="hr-HR" dirty="0" smtClean="0"/>
              <a:t>.</a:t>
            </a:r>
          </a:p>
          <a:p>
            <a:r>
              <a:rPr lang="hr-HR" dirty="0" smtClean="0"/>
              <a:t>Važnije je </a:t>
            </a:r>
            <a:r>
              <a:rPr lang="hr-HR" b="1" dirty="0" smtClean="0"/>
              <a:t>utvrditi </a:t>
            </a:r>
            <a:r>
              <a:rPr lang="hr-HR" b="1" dirty="0"/>
              <a:t>vremensko razdoblje (dnevni raspored) </a:t>
            </a:r>
            <a:r>
              <a:rPr lang="hr-HR" b="1" dirty="0" smtClean="0"/>
              <a:t>i ograničiti vrijeme korištenja različitih medija</a:t>
            </a:r>
            <a:r>
              <a:rPr lang="hr-HR" dirty="0" smtClean="0"/>
              <a:t>. </a:t>
            </a:r>
            <a:r>
              <a:rPr lang="hr-HR" dirty="0"/>
              <a:t>Pri tome treba paziti da se djetetov dnevni raspored nikako </a:t>
            </a:r>
            <a:r>
              <a:rPr lang="hr-HR" dirty="0" smtClean="0"/>
              <a:t>ne prilagođava medijima, već suprotno. </a:t>
            </a:r>
            <a:r>
              <a:rPr lang="hr-HR" dirty="0"/>
              <a:t>To znači da ako je dijete do sada pisalo domaću zadaću odmah nakon što se vratilo iz škole, može imati  pristup medijima tek nakon što je domaća zadaća </a:t>
            </a:r>
            <a:r>
              <a:rPr lang="hr-HR" dirty="0" smtClean="0"/>
              <a:t>napisana, ali ne u neograničenoj količini vremena.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78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Mediji sami po sebi nisu loši, ali kao i sve u životu, korišteni prekomjerno i na krive načine, mogu biti </a:t>
            </a:r>
            <a:r>
              <a:rPr lang="hr-HR" dirty="0" smtClean="0"/>
              <a:t>štetni.</a:t>
            </a:r>
            <a:endParaRPr lang="hr-HR" dirty="0"/>
          </a:p>
          <a:p>
            <a:r>
              <a:rPr lang="hr-HR" dirty="0" smtClean="0"/>
              <a:t>Djeca </a:t>
            </a:r>
            <a:r>
              <a:rPr lang="hr-HR" dirty="0"/>
              <a:t>i mladi realno ne mogu biti dovoljno zaštićeni od rizika povezanih sa korištenjem medija. Ipak, možemo ih podržati u stjecanju sposobnosti koje su im potrebne da se bolje nose s problematičnim situacijama. </a:t>
            </a:r>
          </a:p>
        </p:txBody>
      </p:sp>
    </p:spTree>
    <p:extLst>
      <p:ext uri="{BB962C8B-B14F-4D97-AF65-F5344CB8AC3E}">
        <p14:creationId xmlns:p14="http://schemas.microsoft.com/office/powerpoint/2010/main" val="118818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Da bi mediji pozitivno utjecali na </a:t>
            </a:r>
            <a:r>
              <a:rPr lang="hr-HR" dirty="0" smtClean="0"/>
              <a:t>naše </a:t>
            </a:r>
            <a:r>
              <a:rPr lang="hr-HR" dirty="0"/>
              <a:t>živote, </a:t>
            </a:r>
            <a:r>
              <a:rPr lang="hr-HR" dirty="0" smtClean="0"/>
              <a:t>moramo OSVJESTITI: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sve pozitivne strane medija (najznačajniji izvor informacija, zalaganje za opće dobro, poticanje i razvoj demokracije, zagovaranje slobode javne riječi</a:t>
            </a:r>
            <a:r>
              <a:rPr lang="hr-HR" dirty="0" smtClean="0"/>
              <a:t>...)</a:t>
            </a:r>
          </a:p>
          <a:p>
            <a:r>
              <a:rPr lang="hr-HR" dirty="0" smtClean="0"/>
              <a:t>ali </a:t>
            </a:r>
            <a:r>
              <a:rPr lang="hr-HR" dirty="0"/>
              <a:t>i one negativne strane koje donose masovni mediji (lažne vijesti, prikriveno oglašavanje, nasilje, senzacionalizam, povreda privatnosti, ugleda i časti, kršenje etičkih normi...). </a:t>
            </a:r>
          </a:p>
        </p:txBody>
      </p:sp>
    </p:spTree>
    <p:extLst>
      <p:ext uri="{BB962C8B-B14F-4D97-AF65-F5344CB8AC3E}">
        <p14:creationId xmlns:p14="http://schemas.microsoft.com/office/powerpoint/2010/main" val="2019717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MOŽEMO UČINITI?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Možemo raditi na našoj i njihovoj </a:t>
            </a:r>
            <a:r>
              <a:rPr lang="hr-HR" dirty="0" smtClean="0"/>
              <a:t>MEDIJSKOJ PISMENOSTI, </a:t>
            </a:r>
            <a:r>
              <a:rPr lang="hr-HR" dirty="0" smtClean="0"/>
              <a:t>odnosno razvijati sposobnost </a:t>
            </a:r>
            <a:r>
              <a:rPr lang="hr-HR" dirty="0"/>
              <a:t>svjesnog korištenja medija, odgovornog ophođenja s njima, </a:t>
            </a:r>
            <a:r>
              <a:rPr lang="hr-HR" dirty="0" smtClean="0"/>
              <a:t>ispunjavanju osobnih potreba </a:t>
            </a:r>
            <a:r>
              <a:rPr lang="hr-HR" dirty="0"/>
              <a:t>pomoću medija, bez da se pritom nanese šteta sebi ili </a:t>
            </a:r>
            <a:r>
              <a:rPr lang="hr-HR" dirty="0" smtClean="0"/>
              <a:t>drugima</a:t>
            </a:r>
          </a:p>
          <a:p>
            <a:r>
              <a:rPr lang="hr-HR" b="1" dirty="0" smtClean="0"/>
              <a:t>Kako su djeca od najmanje dobi okružena medijima, medijski odgoj započinje kod </a:t>
            </a:r>
            <a:r>
              <a:rPr lang="hr-HR" b="1" dirty="0"/>
              <a:t>kuće, s roditeljima u ulozi </a:t>
            </a:r>
            <a:r>
              <a:rPr lang="hr-HR" b="1" dirty="0" smtClean="0"/>
              <a:t>učitelja, a nastavlja se u školi s učiteljima kao moderatorima dječje </a:t>
            </a:r>
            <a:r>
              <a:rPr lang="hr-HR" b="1" dirty="0"/>
              <a:t>medijske </a:t>
            </a:r>
            <a:r>
              <a:rPr lang="hr-HR" b="1" dirty="0" smtClean="0"/>
              <a:t>pismenosti</a:t>
            </a:r>
            <a:endParaRPr lang="hr-HR" b="1" dirty="0" smtClean="0"/>
          </a:p>
          <a:p>
            <a:r>
              <a:rPr lang="hr-HR" b="1" dirty="0" smtClean="0"/>
              <a:t> Roditelji </a:t>
            </a:r>
            <a:r>
              <a:rPr lang="hr-HR" b="1" dirty="0"/>
              <a:t>pritom nisu samo važan uzor djeci, oni su i prve osobe kojima bi se djeca trebala obratiti</a:t>
            </a:r>
            <a:r>
              <a:rPr lang="hr-HR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9713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Djeca i mladi sasvim </a:t>
            </a:r>
            <a:r>
              <a:rPr lang="hr-HR" dirty="0"/>
              <a:t>prirodno odrastaju s „novim“ medijima, i </a:t>
            </a:r>
            <a:r>
              <a:rPr lang="hr-HR" dirty="0" smtClean="0"/>
              <a:t>koriste ih</a:t>
            </a:r>
          </a:p>
          <a:p>
            <a:r>
              <a:rPr lang="hr-HR" dirty="0" smtClean="0"/>
              <a:t>S druge strane roditeljima </a:t>
            </a:r>
            <a:r>
              <a:rPr lang="hr-HR" dirty="0"/>
              <a:t>nije uvijek jednostavno </a:t>
            </a:r>
            <a:r>
              <a:rPr lang="hr-HR" dirty="0" smtClean="0"/>
              <a:t>pratiti ih; ubrzani </a:t>
            </a:r>
            <a:r>
              <a:rPr lang="hr-HR" dirty="0"/>
              <a:t>tehnički razvoj kod mnogih roditelja vodi do nesigurnosti. </a:t>
            </a:r>
            <a:endParaRPr lang="hr-HR" dirty="0" smtClean="0"/>
          </a:p>
          <a:p>
            <a:r>
              <a:rPr lang="hr-HR" b="1" u="sng" dirty="0" smtClean="0"/>
              <a:t>Kako prevladati taj </a:t>
            </a:r>
            <a:r>
              <a:rPr lang="hr-HR" b="1" u="sng" dirty="0" err="1" smtClean="0"/>
              <a:t>nesrazmjer</a:t>
            </a:r>
            <a:r>
              <a:rPr lang="hr-HR" b="1" u="sng" dirty="0" smtClean="0"/>
              <a:t> u digitalnim kompetencijama djece i roditelja?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1438256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T</a:t>
            </a:r>
            <a:r>
              <a:rPr lang="hr-HR" dirty="0" smtClean="0"/>
              <a:t>o se može </a:t>
            </a:r>
            <a:r>
              <a:rPr lang="hr-HR" dirty="0"/>
              <a:t>postići </a:t>
            </a:r>
            <a:r>
              <a:rPr lang="hr-HR" b="1" dirty="0" smtClean="0"/>
              <a:t>aktivnim razgovorom </a:t>
            </a:r>
            <a:r>
              <a:rPr lang="hr-HR" b="1" dirty="0"/>
              <a:t>roditelja i djece o osobnom korištenju medija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/>
              <a:t>Djeca imaju znanja o </a:t>
            </a:r>
            <a:r>
              <a:rPr lang="hr-HR" dirty="0" smtClean="0"/>
              <a:t>tehnologiji, ali </a:t>
            </a:r>
            <a:r>
              <a:rPr lang="hr-HR" dirty="0"/>
              <a:t>nemaju životno iskustvo koje imaju roditelji. </a:t>
            </a:r>
            <a:endParaRPr lang="hr-HR" dirty="0" smtClean="0"/>
          </a:p>
          <a:p>
            <a:r>
              <a:rPr lang="hr-HR" dirty="0" smtClean="0"/>
              <a:t>Dobra ideja su dogovori</a:t>
            </a:r>
            <a:r>
              <a:rPr lang="hr-HR" dirty="0"/>
              <a:t>, kao npr. </a:t>
            </a:r>
            <a:r>
              <a:rPr lang="hr-HR" dirty="0" smtClean="0"/>
              <a:t>djeca </a:t>
            </a:r>
            <a:r>
              <a:rPr lang="hr-HR" dirty="0"/>
              <a:t>uče </a:t>
            </a:r>
            <a:r>
              <a:rPr lang="hr-HR" dirty="0" smtClean="0"/>
              <a:t>roditelje </a:t>
            </a:r>
            <a:r>
              <a:rPr lang="hr-HR" dirty="0"/>
              <a:t>o tehničkim stvarima,  a zauzvrat </a:t>
            </a:r>
            <a:r>
              <a:rPr lang="hr-HR" dirty="0" smtClean="0"/>
              <a:t>roditelji uče djecu </a:t>
            </a:r>
            <a:r>
              <a:rPr lang="hr-HR" dirty="0"/>
              <a:t>kritički </a:t>
            </a:r>
            <a:r>
              <a:rPr lang="hr-HR" dirty="0" smtClean="0"/>
              <a:t>preispitati informacije koje dobivaju putem različitih medija</a:t>
            </a:r>
          </a:p>
          <a:p>
            <a:r>
              <a:rPr lang="hr-HR" dirty="0" smtClean="0"/>
              <a:t>Zajednički </a:t>
            </a:r>
            <a:r>
              <a:rPr lang="hr-HR" dirty="0"/>
              <a:t>moto bi  glasio: </a:t>
            </a:r>
            <a:r>
              <a:rPr lang="hr-HR" b="1" dirty="0"/>
              <a:t>„Učimo jedni od drugih i jedni s drugima!“.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3079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289</TotalTime>
  <Words>2313</Words>
  <Application>Microsoft Office PowerPoint</Application>
  <PresentationFormat>Široki zaslon</PresentationFormat>
  <Paragraphs>119</Paragraphs>
  <Slides>34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34</vt:i4>
      </vt:variant>
    </vt:vector>
  </HeadingPairs>
  <TitlesOfParts>
    <vt:vector size="38" baseType="lpstr">
      <vt:lpstr>Arial</vt:lpstr>
      <vt:lpstr>Trebuchet MS</vt:lpstr>
      <vt:lpstr>Tw Cen MT</vt:lpstr>
      <vt:lpstr>Kružnica</vt:lpstr>
      <vt:lpstr>Medijska pismenost </vt:lpstr>
      <vt:lpstr>Što je medijska pismenost?</vt:lpstr>
      <vt:lpstr>A naša djeca?</vt:lpstr>
      <vt:lpstr>PowerPointova prezentacija</vt:lpstr>
      <vt:lpstr>PowerPointova prezentacija</vt:lpstr>
      <vt:lpstr>Da bi mediji pozitivno utjecali na naše živote, moramo OSVJESTITI:</vt:lpstr>
      <vt:lpstr>ŠTO MOŽEMO UČINITI?</vt:lpstr>
      <vt:lpstr>PowerPointova prezentacija</vt:lpstr>
      <vt:lpstr>PowerPointova prezentacija</vt:lpstr>
      <vt:lpstr>Na što treba obratiti posebnu pozornost? </vt:lpstr>
      <vt:lpstr>internet</vt:lpstr>
      <vt:lpstr>Internet</vt:lpstr>
      <vt:lpstr>Internet-kako zaštiti dijete?</vt:lpstr>
      <vt:lpstr>Internet-kako zaštiti dijete?</vt:lpstr>
      <vt:lpstr>Internet-kako zaštiti dijete?</vt:lpstr>
      <vt:lpstr>Internet-kako zaštiti dijete?</vt:lpstr>
      <vt:lpstr>Društvene mreže</vt:lpstr>
      <vt:lpstr>Društvene mreže- kako zaštiti dijete?</vt:lpstr>
      <vt:lpstr>Društvene mreže- kako zaštiti dijete?</vt:lpstr>
      <vt:lpstr>Društvene mreže- kako zaštiti dijete?</vt:lpstr>
      <vt:lpstr> Mobitel- NE ŽURITI S PRVIM MOBITELOM, ZA NJEGA UVIJEK IMA VREMENA </vt:lpstr>
      <vt:lpstr>PowerPointova prezentacija</vt:lpstr>
      <vt:lpstr>PowerPointova prezentacija</vt:lpstr>
      <vt:lpstr>PowerPointova prezentacija</vt:lpstr>
      <vt:lpstr>VIDEOIGRE</vt:lpstr>
      <vt:lpstr>Zašto mlađa djeca vole videoigre:  </vt:lpstr>
      <vt:lpstr>Zašto starija djeca vole videoigre: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Za kraj</vt:lpstr>
      <vt:lpstr>litaratura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Medijska pismenost i moderne ovisnosti</dc:title>
  <dc:creator>Knjižnica</dc:creator>
  <cp:lastModifiedBy>Knjižnica</cp:lastModifiedBy>
  <cp:revision>20</cp:revision>
  <dcterms:created xsi:type="dcterms:W3CDTF">2021-11-26T08:40:24Z</dcterms:created>
  <dcterms:modified xsi:type="dcterms:W3CDTF">2021-11-30T11:45:20Z</dcterms:modified>
</cp:coreProperties>
</file>